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56" r:id="rId2"/>
    <p:sldId id="257" r:id="rId3"/>
    <p:sldId id="258" r:id="rId4"/>
    <p:sldId id="264" r:id="rId5"/>
    <p:sldId id="265" r:id="rId6"/>
    <p:sldId id="266" r:id="rId7"/>
    <p:sldId id="259" r:id="rId8"/>
    <p:sldId id="261" r:id="rId9"/>
    <p:sldId id="279" r:id="rId10"/>
    <p:sldId id="325" r:id="rId11"/>
    <p:sldId id="326" r:id="rId12"/>
    <p:sldId id="327" r:id="rId13"/>
    <p:sldId id="344" r:id="rId14"/>
    <p:sldId id="262" r:id="rId15"/>
    <p:sldId id="345" r:id="rId16"/>
    <p:sldId id="346" r:id="rId17"/>
    <p:sldId id="263" r:id="rId18"/>
  </p:sldIdLst>
  <p:sldSz cx="12192000" cy="6858000"/>
  <p:notesSz cx="6888163" cy="100203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1" autoAdjust="0"/>
    <p:restoredTop sz="94660"/>
  </p:normalViewPr>
  <p:slideViewPr>
    <p:cSldViewPr snapToGrid="0">
      <p:cViewPr varScale="1">
        <p:scale>
          <a:sx n="99" d="100"/>
          <a:sy n="99" d="100"/>
        </p:scale>
        <p:origin x="102"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竣翔 詹" userId="08aaf6c2-db64-469b-ac07-b0cc132e33d0" providerId="ADAL" clId="{419EF43F-FF6E-40C1-BDC0-4F1907B0D218}"/>
    <pc:docChg chg="undo custSel addSld delSld modSld sldOrd modMainMaster modNotesMaster">
      <pc:chgData name="竣翔 詹" userId="08aaf6c2-db64-469b-ac07-b0cc132e33d0" providerId="ADAL" clId="{419EF43F-FF6E-40C1-BDC0-4F1907B0D218}" dt="2021-10-30T10:04:56.813" v="5124" actId="1076"/>
      <pc:docMkLst>
        <pc:docMk/>
      </pc:docMkLst>
      <pc:sldChg chg="addSp modSp">
        <pc:chgData name="竣翔 詹" userId="08aaf6c2-db64-469b-ac07-b0cc132e33d0" providerId="ADAL" clId="{419EF43F-FF6E-40C1-BDC0-4F1907B0D218}" dt="2021-10-30T10:04:56.813" v="5124" actId="1076"/>
        <pc:sldMkLst>
          <pc:docMk/>
          <pc:sldMk cId="1789666043" sldId="262"/>
        </pc:sldMkLst>
        <pc:spChg chg="add mod">
          <ac:chgData name="竣翔 詹" userId="08aaf6c2-db64-469b-ac07-b0cc132e33d0" providerId="ADAL" clId="{419EF43F-FF6E-40C1-BDC0-4F1907B0D218}" dt="2021-08-15T10:33:53.739" v="4052" actId="113"/>
          <ac:spMkLst>
            <pc:docMk/>
            <pc:sldMk cId="1789666043" sldId="262"/>
            <ac:spMk id="2" creationId="{B335CDAC-CA58-4F35-A403-F8DF9B6F81AB}"/>
          </ac:spMkLst>
        </pc:spChg>
        <pc:spChg chg="mod">
          <ac:chgData name="竣翔 詹" userId="08aaf6c2-db64-469b-ac07-b0cc132e33d0" providerId="ADAL" clId="{419EF43F-FF6E-40C1-BDC0-4F1907B0D218}" dt="2021-09-20T14:13:34.652" v="4792" actId="14100"/>
          <ac:spMkLst>
            <pc:docMk/>
            <pc:sldMk cId="1789666043" sldId="262"/>
            <ac:spMk id="6" creationId="{B77F5E80-86B7-48B6-8CE9-D64085731077}"/>
          </ac:spMkLst>
        </pc:spChg>
        <pc:spChg chg="mod">
          <ac:chgData name="竣翔 詹" userId="08aaf6c2-db64-469b-ac07-b0cc132e33d0" providerId="ADAL" clId="{419EF43F-FF6E-40C1-BDC0-4F1907B0D218}" dt="2021-10-30T10:04:56.813" v="5124" actId="1076"/>
          <ac:spMkLst>
            <pc:docMk/>
            <pc:sldMk cId="1789666043" sldId="262"/>
            <ac:spMk id="10" creationId="{5683C6E8-7125-4353-BF2C-E0C1716D70D5}"/>
          </ac:spMkLst>
        </pc:spChg>
        <pc:spChg chg="mod">
          <ac:chgData name="竣翔 詹" userId="08aaf6c2-db64-469b-ac07-b0cc132e33d0" providerId="ADAL" clId="{419EF43F-FF6E-40C1-BDC0-4F1907B0D218}" dt="2021-10-30T09:59:47.574" v="5122" actId="20577"/>
          <ac:spMkLst>
            <pc:docMk/>
            <pc:sldMk cId="1789666043" sldId="262"/>
            <ac:spMk id="14" creationId="{F3EA86D0-4DD1-41C3-B656-42B1CBE0D0D7}"/>
          </ac:spMkLst>
        </pc:spChg>
      </pc:sldChg>
    </pc:docChg>
  </pc:docChgLst>
  <pc:docChgLst>
    <pc:chgData name="竣翔 詹" userId="08aaf6c2-db64-469b-ac07-b0cc132e33d0" providerId="ADAL" clId="{63900A5F-F0E2-4072-BE01-6F5F8D91A0E6}"/>
    <pc:docChg chg="modSld">
      <pc:chgData name="竣翔 詹" userId="08aaf6c2-db64-469b-ac07-b0cc132e33d0" providerId="ADAL" clId="{63900A5F-F0E2-4072-BE01-6F5F8D91A0E6}" dt="2022-01-06T10:31:20.349" v="1" actId="207"/>
      <pc:docMkLst>
        <pc:docMk/>
      </pc:docMkLst>
      <pc:sldChg chg="modSp">
        <pc:chgData name="竣翔 詹" userId="08aaf6c2-db64-469b-ac07-b0cc132e33d0" providerId="ADAL" clId="{63900A5F-F0E2-4072-BE01-6F5F8D91A0E6}" dt="2022-01-06T10:31:20.349" v="1" actId="207"/>
        <pc:sldMkLst>
          <pc:docMk/>
          <pc:sldMk cId="1789666043" sldId="262"/>
        </pc:sldMkLst>
        <pc:spChg chg="mod">
          <ac:chgData name="竣翔 詹" userId="08aaf6c2-db64-469b-ac07-b0cc132e33d0" providerId="ADAL" clId="{63900A5F-F0E2-4072-BE01-6F5F8D91A0E6}" dt="2022-01-06T10:31:20.349" v="1" actId="207"/>
          <ac:spMkLst>
            <pc:docMk/>
            <pc:sldMk cId="1789666043" sldId="262"/>
            <ac:spMk id="10" creationId="{5683C6E8-7125-4353-BF2C-E0C1716D70D5}"/>
          </ac:spMkLst>
        </pc:spChg>
        <pc:spChg chg="mod">
          <ac:chgData name="竣翔 詹" userId="08aaf6c2-db64-469b-ac07-b0cc132e33d0" providerId="ADAL" clId="{63900A5F-F0E2-4072-BE01-6F5F8D91A0E6}" dt="2022-01-06T10:31:17.995" v="0" actId="207"/>
          <ac:spMkLst>
            <pc:docMk/>
            <pc:sldMk cId="1789666043" sldId="262"/>
            <ac:spMk id="14" creationId="{F3EA86D0-4DD1-41C3-B656-42B1CBE0D0D7}"/>
          </ac:spMkLst>
        </pc:spChg>
      </pc:sldChg>
    </pc:docChg>
  </pc:docChgLst>
  <pc:docChgLst>
    <pc:chgData name="竣翔 詹" userId="08aaf6c2-db64-469b-ac07-b0cc132e33d0" providerId="ADAL" clId="{42F8B9C9-CE83-4112-ABB8-27EF68DB121F}"/>
    <pc:docChg chg="modSld">
      <pc:chgData name="竣翔 詹" userId="08aaf6c2-db64-469b-ac07-b0cc132e33d0" providerId="ADAL" clId="{42F8B9C9-CE83-4112-ABB8-27EF68DB121F}" dt="2021-11-23T13:43:24.917" v="33"/>
      <pc:docMkLst>
        <pc:docMk/>
      </pc:docMkLst>
      <pc:sldChg chg="modSp">
        <pc:chgData name="竣翔 詹" userId="08aaf6c2-db64-469b-ac07-b0cc132e33d0" providerId="ADAL" clId="{42F8B9C9-CE83-4112-ABB8-27EF68DB121F}" dt="2021-11-23T13:43:24.917" v="33"/>
        <pc:sldMkLst>
          <pc:docMk/>
          <pc:sldMk cId="1789666043" sldId="262"/>
        </pc:sldMkLst>
        <pc:spChg chg="mod">
          <ac:chgData name="竣翔 詹" userId="08aaf6c2-db64-469b-ac07-b0cc132e33d0" providerId="ADAL" clId="{42F8B9C9-CE83-4112-ABB8-27EF68DB121F}" dt="2021-11-23T13:41:28.804" v="32" actId="20577"/>
          <ac:spMkLst>
            <pc:docMk/>
            <pc:sldMk cId="1789666043" sldId="262"/>
            <ac:spMk id="10" creationId="{5683C6E8-7125-4353-BF2C-E0C1716D70D5}"/>
          </ac:spMkLst>
        </pc:spChg>
        <pc:spChg chg="mod">
          <ac:chgData name="竣翔 詹" userId="08aaf6c2-db64-469b-ac07-b0cc132e33d0" providerId="ADAL" clId="{42F8B9C9-CE83-4112-ABB8-27EF68DB121F}" dt="2021-11-23T13:43:24.917" v="33"/>
          <ac:spMkLst>
            <pc:docMk/>
            <pc:sldMk cId="1789666043" sldId="262"/>
            <ac:spMk id="14" creationId="{F3EA86D0-4DD1-41C3-B656-42B1CBE0D0D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zh-TW" altLang="en-US"/>
          </a:p>
        </p:txBody>
      </p:sp>
      <p:sp>
        <p:nvSpPr>
          <p:cNvPr id="3" name="日期版面配置區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B5E89E80-8272-4DEB-9ECC-D5A21B14A21F}" type="datetimeFigureOut">
              <a:rPr lang="zh-TW" altLang="en-US" smtClean="0"/>
              <a:t>2022/1/6</a:t>
            </a:fld>
            <a:endParaRPr lang="zh-TW" altLang="en-US"/>
          </a:p>
        </p:txBody>
      </p:sp>
      <p:sp>
        <p:nvSpPr>
          <p:cNvPr id="4" name="投影片影像版面配置區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zh-TW" altLang="en-US"/>
          </a:p>
        </p:txBody>
      </p:sp>
      <p:sp>
        <p:nvSpPr>
          <p:cNvPr id="5" name="備忘稿版面配置區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73E24727-31FB-425A-94AF-998E8E3DAD6E}" type="slidenum">
              <a:rPr lang="zh-TW" altLang="en-US" smtClean="0"/>
              <a:t>‹#›</a:t>
            </a:fld>
            <a:endParaRPr lang="zh-TW" altLang="en-US"/>
          </a:p>
        </p:txBody>
      </p:sp>
    </p:spTree>
    <p:extLst>
      <p:ext uri="{BB962C8B-B14F-4D97-AF65-F5344CB8AC3E}">
        <p14:creationId xmlns:p14="http://schemas.microsoft.com/office/powerpoint/2010/main" val="3565641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4E6018-7AED-4104-BDAC-AF871568710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0442EDD-23E9-44E0-98E9-30094E8EC3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EC7ABE5-4063-4466-A5E6-1A2FD570BB80}"/>
              </a:ext>
            </a:extLst>
          </p:cNvPr>
          <p:cNvSpPr>
            <a:spLocks noGrp="1"/>
          </p:cNvSpPr>
          <p:nvPr>
            <p:ph type="dt" sz="half" idx="10"/>
          </p:nvPr>
        </p:nvSpPr>
        <p:spPr/>
        <p:txBody>
          <a:bodyPr/>
          <a:lstStyle/>
          <a:p>
            <a:r>
              <a:rPr lang="en-US" altLang="zh-TW"/>
              <a:t>2021/09/22</a:t>
            </a:r>
            <a:endParaRPr lang="zh-TW" altLang="en-US"/>
          </a:p>
        </p:txBody>
      </p:sp>
      <p:sp>
        <p:nvSpPr>
          <p:cNvPr id="5" name="頁尾版面配置區 4">
            <a:extLst>
              <a:ext uri="{FF2B5EF4-FFF2-40B4-BE49-F238E27FC236}">
                <a16:creationId xmlns:a16="http://schemas.microsoft.com/office/drawing/2014/main" id="{622310F4-5F17-41E7-91BA-E3095C3160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22F8A38-4BDE-4903-856C-9D778561FB80}"/>
              </a:ext>
            </a:extLst>
          </p:cNvPr>
          <p:cNvSpPr>
            <a:spLocks noGrp="1"/>
          </p:cNvSpPr>
          <p:nvPr>
            <p:ph type="sldNum" sz="quarter" idx="12"/>
          </p:nvPr>
        </p:nvSpPr>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4081590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ECD42B-454A-48D8-B97D-84FC4F8C34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7B77C20-C2C0-407E-87F0-AF69EA30196A}"/>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DFA45A-596E-4CE1-BB8B-86FBF954AF2C}"/>
              </a:ext>
            </a:extLst>
          </p:cNvPr>
          <p:cNvSpPr>
            <a:spLocks noGrp="1"/>
          </p:cNvSpPr>
          <p:nvPr>
            <p:ph type="dt" sz="half" idx="10"/>
          </p:nvPr>
        </p:nvSpPr>
        <p:spPr/>
        <p:txBody>
          <a:bodyPr/>
          <a:lstStyle/>
          <a:p>
            <a:r>
              <a:rPr lang="en-US" altLang="zh-TW"/>
              <a:t>2021/09/22</a:t>
            </a:r>
            <a:endParaRPr lang="zh-TW" altLang="en-US"/>
          </a:p>
        </p:txBody>
      </p:sp>
      <p:sp>
        <p:nvSpPr>
          <p:cNvPr id="5" name="頁尾版面配置區 4">
            <a:extLst>
              <a:ext uri="{FF2B5EF4-FFF2-40B4-BE49-F238E27FC236}">
                <a16:creationId xmlns:a16="http://schemas.microsoft.com/office/drawing/2014/main" id="{B89EB507-7106-4DB4-85A9-6AA0E0C6FE5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6270DC-9A77-47BE-BFC0-E3823A4C6283}"/>
              </a:ext>
            </a:extLst>
          </p:cNvPr>
          <p:cNvSpPr>
            <a:spLocks noGrp="1"/>
          </p:cNvSpPr>
          <p:nvPr>
            <p:ph type="sldNum" sz="quarter" idx="12"/>
          </p:nvPr>
        </p:nvSpPr>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452356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1ED446A-52FE-4689-A429-38ABB109D00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371C9D9-48D5-430C-92EF-045213C7D10D}"/>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D606029-4261-48C6-8772-E26ABD581A9F}"/>
              </a:ext>
            </a:extLst>
          </p:cNvPr>
          <p:cNvSpPr>
            <a:spLocks noGrp="1"/>
          </p:cNvSpPr>
          <p:nvPr>
            <p:ph type="dt" sz="half" idx="10"/>
          </p:nvPr>
        </p:nvSpPr>
        <p:spPr/>
        <p:txBody>
          <a:bodyPr/>
          <a:lstStyle/>
          <a:p>
            <a:r>
              <a:rPr lang="en-US" altLang="zh-TW"/>
              <a:t>2021/09/22</a:t>
            </a:r>
            <a:endParaRPr lang="zh-TW" altLang="en-US"/>
          </a:p>
        </p:txBody>
      </p:sp>
      <p:sp>
        <p:nvSpPr>
          <p:cNvPr id="5" name="頁尾版面配置區 4">
            <a:extLst>
              <a:ext uri="{FF2B5EF4-FFF2-40B4-BE49-F238E27FC236}">
                <a16:creationId xmlns:a16="http://schemas.microsoft.com/office/drawing/2014/main" id="{53FB9E44-022C-4F06-90C3-56C13567A30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B122A2-AE17-461D-BCE3-A14EB2C273C0}"/>
              </a:ext>
            </a:extLst>
          </p:cNvPr>
          <p:cNvSpPr>
            <a:spLocks noGrp="1"/>
          </p:cNvSpPr>
          <p:nvPr>
            <p:ph type="sldNum" sz="quarter" idx="12"/>
          </p:nvPr>
        </p:nvSpPr>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3353559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68AF88-7036-4203-BDEF-28AB1EED83B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BFE896-8575-4B5A-B9EE-ACA3502875F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AD8CB0-FCFD-4366-B1FA-9F7414F1D432}"/>
              </a:ext>
            </a:extLst>
          </p:cNvPr>
          <p:cNvSpPr>
            <a:spLocks noGrp="1"/>
          </p:cNvSpPr>
          <p:nvPr>
            <p:ph type="dt" sz="half" idx="10"/>
          </p:nvPr>
        </p:nvSpPr>
        <p:spPr>
          <a:xfrm>
            <a:off x="838200" y="6356350"/>
            <a:ext cx="956094" cy="365125"/>
          </a:xfrm>
        </p:spPr>
        <p:txBody>
          <a:bodyPr/>
          <a:lstStyle/>
          <a:p>
            <a:r>
              <a:rPr lang="en-US" altLang="zh-TW"/>
              <a:t>2021/09/22</a:t>
            </a:r>
            <a:endParaRPr lang="zh-TW" altLang="en-US" dirty="0"/>
          </a:p>
        </p:txBody>
      </p:sp>
      <p:sp>
        <p:nvSpPr>
          <p:cNvPr id="5" name="頁尾版面配置區 4">
            <a:extLst>
              <a:ext uri="{FF2B5EF4-FFF2-40B4-BE49-F238E27FC236}">
                <a16:creationId xmlns:a16="http://schemas.microsoft.com/office/drawing/2014/main" id="{4F962B1C-B8A9-4201-A451-C3FD3059EC4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B8B5E1-71A5-49E0-9D20-5D37EC0FD9EB}"/>
              </a:ext>
            </a:extLst>
          </p:cNvPr>
          <p:cNvSpPr>
            <a:spLocks noGrp="1"/>
          </p:cNvSpPr>
          <p:nvPr>
            <p:ph type="sldNum" sz="quarter" idx="12"/>
          </p:nvPr>
        </p:nvSpPr>
        <p:spPr>
          <a:xfrm>
            <a:off x="11619346" y="182562"/>
            <a:ext cx="385618" cy="365125"/>
          </a:xfrm>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314297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59E625-0297-454D-9203-CA4345AC322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0F2B93F-1AEB-40EC-9406-DA4B4431DB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5E4550A8-16D8-4471-B491-0E2976C74F84}"/>
              </a:ext>
            </a:extLst>
          </p:cNvPr>
          <p:cNvSpPr>
            <a:spLocks noGrp="1"/>
          </p:cNvSpPr>
          <p:nvPr>
            <p:ph type="dt" sz="half" idx="10"/>
          </p:nvPr>
        </p:nvSpPr>
        <p:spPr/>
        <p:txBody>
          <a:bodyPr/>
          <a:lstStyle/>
          <a:p>
            <a:r>
              <a:rPr lang="en-US" altLang="zh-TW"/>
              <a:t>2021/09/22</a:t>
            </a:r>
            <a:endParaRPr lang="zh-TW" altLang="en-US"/>
          </a:p>
        </p:txBody>
      </p:sp>
      <p:sp>
        <p:nvSpPr>
          <p:cNvPr id="5" name="頁尾版面配置區 4">
            <a:extLst>
              <a:ext uri="{FF2B5EF4-FFF2-40B4-BE49-F238E27FC236}">
                <a16:creationId xmlns:a16="http://schemas.microsoft.com/office/drawing/2014/main" id="{D35BE732-6F52-4345-8DCB-31BF835EB31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A98675-1880-4BD2-88C8-1A47E0C8B913}"/>
              </a:ext>
            </a:extLst>
          </p:cNvPr>
          <p:cNvSpPr>
            <a:spLocks noGrp="1"/>
          </p:cNvSpPr>
          <p:nvPr>
            <p:ph type="sldNum" sz="quarter" idx="12"/>
          </p:nvPr>
        </p:nvSpPr>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114098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EDA56-3169-4D77-8E80-13D93C294F8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796DF8D-7372-45C4-A00C-4E87A1EB3B2F}"/>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575068B0-DD77-44FA-95A3-65282227476E}"/>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CEC5F15-F0BF-4B6B-82D7-11C492FA8255}"/>
              </a:ext>
            </a:extLst>
          </p:cNvPr>
          <p:cNvSpPr>
            <a:spLocks noGrp="1"/>
          </p:cNvSpPr>
          <p:nvPr>
            <p:ph type="dt" sz="half" idx="10"/>
          </p:nvPr>
        </p:nvSpPr>
        <p:spPr/>
        <p:txBody>
          <a:bodyPr/>
          <a:lstStyle/>
          <a:p>
            <a:r>
              <a:rPr lang="en-US" altLang="zh-TW"/>
              <a:t>2021/09/22</a:t>
            </a:r>
            <a:endParaRPr lang="zh-TW" altLang="en-US"/>
          </a:p>
        </p:txBody>
      </p:sp>
      <p:sp>
        <p:nvSpPr>
          <p:cNvPr id="6" name="頁尾版面配置區 5">
            <a:extLst>
              <a:ext uri="{FF2B5EF4-FFF2-40B4-BE49-F238E27FC236}">
                <a16:creationId xmlns:a16="http://schemas.microsoft.com/office/drawing/2014/main" id="{66E1EF4F-5760-438F-B990-B0CEE2C1924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BFD83E2-4916-4CBA-961B-3B76C26F8CA6}"/>
              </a:ext>
            </a:extLst>
          </p:cNvPr>
          <p:cNvSpPr>
            <a:spLocks noGrp="1"/>
          </p:cNvSpPr>
          <p:nvPr>
            <p:ph type="sldNum" sz="quarter" idx="12"/>
          </p:nvPr>
        </p:nvSpPr>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1794643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E6985C-57EB-4D81-A249-EFD8C8CCBDC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8AA8DB4-1363-4798-AC10-7324F754F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4D0AC498-BD9A-42B3-BBCD-208D129EAC6C}"/>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CD7A18C-A581-45EE-AE80-19BE3F3B0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5CA9565A-C32F-40A3-8572-88D77D082715}"/>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27FD44B-6B50-4175-B37A-1364EFAFEE74}"/>
              </a:ext>
            </a:extLst>
          </p:cNvPr>
          <p:cNvSpPr>
            <a:spLocks noGrp="1"/>
          </p:cNvSpPr>
          <p:nvPr>
            <p:ph type="dt" sz="half" idx="10"/>
          </p:nvPr>
        </p:nvSpPr>
        <p:spPr/>
        <p:txBody>
          <a:bodyPr/>
          <a:lstStyle/>
          <a:p>
            <a:r>
              <a:rPr lang="en-US" altLang="zh-TW"/>
              <a:t>2021/09/22</a:t>
            </a:r>
            <a:endParaRPr lang="zh-TW" altLang="en-US"/>
          </a:p>
        </p:txBody>
      </p:sp>
      <p:sp>
        <p:nvSpPr>
          <p:cNvPr id="8" name="頁尾版面配置區 7">
            <a:extLst>
              <a:ext uri="{FF2B5EF4-FFF2-40B4-BE49-F238E27FC236}">
                <a16:creationId xmlns:a16="http://schemas.microsoft.com/office/drawing/2014/main" id="{9F897C45-4C87-4241-BFEC-425B4CC185F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DFD9E57-AD87-474D-BF2E-128449CA4C67}"/>
              </a:ext>
            </a:extLst>
          </p:cNvPr>
          <p:cNvSpPr>
            <a:spLocks noGrp="1"/>
          </p:cNvSpPr>
          <p:nvPr>
            <p:ph type="sldNum" sz="quarter" idx="12"/>
          </p:nvPr>
        </p:nvSpPr>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4284015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00B5DB-B0DE-4149-9377-8288B587BC4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C54DECE-07FF-4F38-9F03-020863DB675C}"/>
              </a:ext>
            </a:extLst>
          </p:cNvPr>
          <p:cNvSpPr>
            <a:spLocks noGrp="1"/>
          </p:cNvSpPr>
          <p:nvPr>
            <p:ph type="dt" sz="half" idx="10"/>
          </p:nvPr>
        </p:nvSpPr>
        <p:spPr/>
        <p:txBody>
          <a:bodyPr/>
          <a:lstStyle/>
          <a:p>
            <a:r>
              <a:rPr lang="en-US" altLang="zh-TW"/>
              <a:t>2021/09/22</a:t>
            </a:r>
            <a:endParaRPr lang="zh-TW" altLang="en-US"/>
          </a:p>
        </p:txBody>
      </p:sp>
      <p:sp>
        <p:nvSpPr>
          <p:cNvPr id="4" name="頁尾版面配置區 3">
            <a:extLst>
              <a:ext uri="{FF2B5EF4-FFF2-40B4-BE49-F238E27FC236}">
                <a16:creationId xmlns:a16="http://schemas.microsoft.com/office/drawing/2014/main" id="{D64713A0-82EB-465A-B4FB-7F9098871CC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E329BA8-56F3-4213-9AF3-EE8F6D145EFE}"/>
              </a:ext>
            </a:extLst>
          </p:cNvPr>
          <p:cNvSpPr>
            <a:spLocks noGrp="1"/>
          </p:cNvSpPr>
          <p:nvPr>
            <p:ph type="sldNum" sz="quarter" idx="12"/>
          </p:nvPr>
        </p:nvSpPr>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157704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707C715-E2B5-446D-8B9E-F7148F6F0140}"/>
              </a:ext>
            </a:extLst>
          </p:cNvPr>
          <p:cNvSpPr>
            <a:spLocks noGrp="1"/>
          </p:cNvSpPr>
          <p:nvPr>
            <p:ph type="dt" sz="half" idx="10"/>
          </p:nvPr>
        </p:nvSpPr>
        <p:spPr>
          <a:xfrm>
            <a:off x="838200" y="6356350"/>
            <a:ext cx="973347" cy="365125"/>
          </a:xfrm>
        </p:spPr>
        <p:txBody>
          <a:bodyPr/>
          <a:lstStyle/>
          <a:p>
            <a:r>
              <a:rPr lang="en-US" altLang="zh-TW"/>
              <a:t>2021/09/22</a:t>
            </a:r>
            <a:endParaRPr lang="zh-TW" altLang="en-US"/>
          </a:p>
        </p:txBody>
      </p:sp>
      <p:sp>
        <p:nvSpPr>
          <p:cNvPr id="3" name="頁尾版面配置區 2">
            <a:extLst>
              <a:ext uri="{FF2B5EF4-FFF2-40B4-BE49-F238E27FC236}">
                <a16:creationId xmlns:a16="http://schemas.microsoft.com/office/drawing/2014/main" id="{E1A9F13D-8888-4BEC-9F76-386D76EAFAA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A82FE50-2558-424C-ADB1-CDD0206169FB}"/>
              </a:ext>
            </a:extLst>
          </p:cNvPr>
          <p:cNvSpPr>
            <a:spLocks noGrp="1"/>
          </p:cNvSpPr>
          <p:nvPr>
            <p:ph type="sldNum" sz="quarter" idx="12"/>
          </p:nvPr>
        </p:nvSpPr>
        <p:spPr>
          <a:xfrm>
            <a:off x="11619780" y="175433"/>
            <a:ext cx="385183" cy="365125"/>
          </a:xfrm>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407096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33B4A5-3D72-4D82-92EB-2F9294DCA52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9927C9E-A9EF-4FCA-8CF9-7753992333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D4DC68F-D345-4D6B-BAB3-579F55305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12E0C661-EC92-4B29-914C-CD48841897D2}"/>
              </a:ext>
            </a:extLst>
          </p:cNvPr>
          <p:cNvSpPr>
            <a:spLocks noGrp="1"/>
          </p:cNvSpPr>
          <p:nvPr>
            <p:ph type="dt" sz="half" idx="10"/>
          </p:nvPr>
        </p:nvSpPr>
        <p:spPr/>
        <p:txBody>
          <a:bodyPr/>
          <a:lstStyle/>
          <a:p>
            <a:r>
              <a:rPr lang="en-US" altLang="zh-TW"/>
              <a:t>2021/09/22</a:t>
            </a:r>
            <a:endParaRPr lang="zh-TW" altLang="en-US"/>
          </a:p>
        </p:txBody>
      </p:sp>
      <p:sp>
        <p:nvSpPr>
          <p:cNvPr id="6" name="頁尾版面配置區 5">
            <a:extLst>
              <a:ext uri="{FF2B5EF4-FFF2-40B4-BE49-F238E27FC236}">
                <a16:creationId xmlns:a16="http://schemas.microsoft.com/office/drawing/2014/main" id="{24D77BE3-C457-4632-AFFF-F2C908218F1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E26E9B1-4023-4613-B045-20E06D2C6F1A}"/>
              </a:ext>
            </a:extLst>
          </p:cNvPr>
          <p:cNvSpPr>
            <a:spLocks noGrp="1"/>
          </p:cNvSpPr>
          <p:nvPr>
            <p:ph type="sldNum" sz="quarter" idx="12"/>
          </p:nvPr>
        </p:nvSpPr>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314541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2E9133-0AC1-4C25-BB3C-73F38EEE068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FB4C80F-23F9-462B-BBBF-265C2A3334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5FBEEF2-7E64-4A3C-8E3B-74A62F048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A77D633E-80E0-446E-BDDD-2B6DCBD486AB}"/>
              </a:ext>
            </a:extLst>
          </p:cNvPr>
          <p:cNvSpPr>
            <a:spLocks noGrp="1"/>
          </p:cNvSpPr>
          <p:nvPr>
            <p:ph type="dt" sz="half" idx="10"/>
          </p:nvPr>
        </p:nvSpPr>
        <p:spPr/>
        <p:txBody>
          <a:bodyPr/>
          <a:lstStyle/>
          <a:p>
            <a:r>
              <a:rPr lang="en-US" altLang="zh-TW"/>
              <a:t>2021/09/22</a:t>
            </a:r>
            <a:endParaRPr lang="zh-TW" altLang="en-US"/>
          </a:p>
        </p:txBody>
      </p:sp>
      <p:sp>
        <p:nvSpPr>
          <p:cNvPr id="6" name="頁尾版面配置區 5">
            <a:extLst>
              <a:ext uri="{FF2B5EF4-FFF2-40B4-BE49-F238E27FC236}">
                <a16:creationId xmlns:a16="http://schemas.microsoft.com/office/drawing/2014/main" id="{D020F390-D595-42FC-9DF2-6A9B791A38A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6F7E93F-C82B-4336-A6C7-A12A6C3F82C7}"/>
              </a:ext>
            </a:extLst>
          </p:cNvPr>
          <p:cNvSpPr>
            <a:spLocks noGrp="1"/>
          </p:cNvSpPr>
          <p:nvPr>
            <p:ph type="sldNum" sz="quarter" idx="12"/>
          </p:nvPr>
        </p:nvSpPr>
        <p:spPr/>
        <p:txBody>
          <a:body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1412814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E17FDA8-5C1B-45E8-B2E4-7F2AC13DB515}"/>
              </a:ext>
            </a:extLst>
          </p:cNvPr>
          <p:cNvSpPr/>
          <p:nvPr userDrawn="1"/>
        </p:nvSpPr>
        <p:spPr>
          <a:xfrm>
            <a:off x="142043" y="142829"/>
            <a:ext cx="11900886" cy="6572342"/>
          </a:xfrm>
          <a:prstGeom prst="rect">
            <a:avLst/>
          </a:prstGeom>
          <a:solidFill>
            <a:srgbClr val="F9F9F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版面配置區 1">
            <a:extLst>
              <a:ext uri="{FF2B5EF4-FFF2-40B4-BE49-F238E27FC236}">
                <a16:creationId xmlns:a16="http://schemas.microsoft.com/office/drawing/2014/main" id="{A5AC5759-387E-4229-A165-68526BC052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D5CF374B-0E1B-4D3C-9FFD-6655E8D86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A496BAF-4178-4638-BA1E-9D41BBDFE1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TW"/>
              <a:t>2021/09/22</a:t>
            </a:r>
            <a:endParaRPr lang="zh-TW" altLang="en-US"/>
          </a:p>
        </p:txBody>
      </p:sp>
      <p:sp>
        <p:nvSpPr>
          <p:cNvPr id="5" name="頁尾版面配置區 4">
            <a:extLst>
              <a:ext uri="{FF2B5EF4-FFF2-40B4-BE49-F238E27FC236}">
                <a16:creationId xmlns:a16="http://schemas.microsoft.com/office/drawing/2014/main" id="{93956EB5-4DF2-4BF1-BF4F-4809E5E185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DDAB120-7860-487D-8F4E-6690DF50B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E92928-8ED7-4A77-A5A9-AA9BE3F08F74}" type="slidenum">
              <a:rPr lang="zh-TW" altLang="en-US" smtClean="0"/>
              <a:t>‹#›</a:t>
            </a:fld>
            <a:endParaRPr lang="zh-TW" altLang="en-US"/>
          </a:p>
        </p:txBody>
      </p:sp>
    </p:spTree>
    <p:extLst>
      <p:ext uri="{BB962C8B-B14F-4D97-AF65-F5344CB8AC3E}">
        <p14:creationId xmlns:p14="http://schemas.microsoft.com/office/powerpoint/2010/main" val="168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45E5047B-767B-48F8-A332-C2D3DEC1E163}"/>
              </a:ext>
            </a:extLst>
          </p:cNvPr>
          <p:cNvPicPr>
            <a:picLocks noChangeAspect="1"/>
          </p:cNvPicPr>
          <p:nvPr/>
        </p:nvPicPr>
        <p:blipFill rotWithShape="1">
          <a:blip r:embed="rId2">
            <a:clrChange>
              <a:clrFrom>
                <a:srgbClr val="FFFFFF"/>
              </a:clrFrom>
              <a:clrTo>
                <a:srgbClr val="FFFFFF">
                  <a:alpha val="0"/>
                </a:srgbClr>
              </a:clrTo>
            </a:clrChange>
            <a:lum bright="77000" contrast="-70000"/>
          </a:blip>
          <a:srcRect l="15625" t="21562" r="12735" b="25706"/>
          <a:stretch/>
        </p:blipFill>
        <p:spPr>
          <a:xfrm>
            <a:off x="3143541" y="228522"/>
            <a:ext cx="8734425" cy="3214509"/>
          </a:xfrm>
          <a:prstGeom prst="rect">
            <a:avLst/>
          </a:prstGeom>
        </p:spPr>
      </p:pic>
      <p:sp>
        <p:nvSpPr>
          <p:cNvPr id="6" name="文字方塊 5">
            <a:extLst>
              <a:ext uri="{FF2B5EF4-FFF2-40B4-BE49-F238E27FC236}">
                <a16:creationId xmlns:a16="http://schemas.microsoft.com/office/drawing/2014/main" id="{8D7B6F68-3E92-4D07-8FC9-D58B43BEBDF6}"/>
              </a:ext>
            </a:extLst>
          </p:cNvPr>
          <p:cNvSpPr txBox="1"/>
          <p:nvPr/>
        </p:nvSpPr>
        <p:spPr>
          <a:xfrm>
            <a:off x="314033" y="2039520"/>
            <a:ext cx="11079636" cy="1938992"/>
          </a:xfrm>
          <a:prstGeom prst="rect">
            <a:avLst/>
          </a:prstGeom>
          <a:noFill/>
        </p:spPr>
        <p:txBody>
          <a:bodyPr wrap="none" rtlCol="0">
            <a:spAutoFit/>
          </a:bodyPr>
          <a:lstStyle/>
          <a:p>
            <a:r>
              <a:rPr lang="en-US" altLang="zh-TW" sz="6000" dirty="0">
                <a:solidFill>
                  <a:schemeClr val="accent5">
                    <a:lumMod val="60000"/>
                    <a:lumOff val="40000"/>
                  </a:schemeClr>
                </a:solidFill>
                <a:latin typeface="Arial Black" panose="020B0A04020102020204" pitchFamily="34" charset="0"/>
              </a:rPr>
              <a:t>Advanced C Programming</a:t>
            </a:r>
          </a:p>
          <a:p>
            <a:r>
              <a:rPr lang="en-US" altLang="zh-TW" sz="6000" dirty="0">
                <a:solidFill>
                  <a:schemeClr val="accent5">
                    <a:lumMod val="60000"/>
                    <a:lumOff val="40000"/>
                  </a:schemeClr>
                </a:solidFill>
                <a:latin typeface="Arial Black" panose="020B0A04020102020204" pitchFamily="34" charset="0"/>
              </a:rPr>
              <a:t>And It’s Application</a:t>
            </a:r>
            <a:endParaRPr lang="zh-TW" altLang="en-US" sz="4000" dirty="0">
              <a:solidFill>
                <a:schemeClr val="accent5">
                  <a:lumMod val="60000"/>
                  <a:lumOff val="40000"/>
                </a:schemeClr>
              </a:solidFill>
              <a:latin typeface="Arial Black" panose="020B0A04020102020204" pitchFamily="34" charset="0"/>
            </a:endParaRPr>
          </a:p>
        </p:txBody>
      </p:sp>
      <p:sp>
        <p:nvSpPr>
          <p:cNvPr id="8" name="矩形 7">
            <a:extLst>
              <a:ext uri="{FF2B5EF4-FFF2-40B4-BE49-F238E27FC236}">
                <a16:creationId xmlns:a16="http://schemas.microsoft.com/office/drawing/2014/main" id="{9A12C011-900D-474D-9CC3-66C0B3924DD3}"/>
              </a:ext>
            </a:extLst>
          </p:cNvPr>
          <p:cNvSpPr/>
          <p:nvPr/>
        </p:nvSpPr>
        <p:spPr>
          <a:xfrm>
            <a:off x="314033" y="4029402"/>
            <a:ext cx="11728895" cy="2429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5667ED9-C922-400C-AC30-FF400F3FBD33}"/>
              </a:ext>
            </a:extLst>
          </p:cNvPr>
          <p:cNvSpPr/>
          <p:nvPr/>
        </p:nvSpPr>
        <p:spPr>
          <a:xfrm>
            <a:off x="314033" y="4423493"/>
            <a:ext cx="11728895" cy="2429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標題 1">
            <a:extLst>
              <a:ext uri="{FF2B5EF4-FFF2-40B4-BE49-F238E27FC236}">
                <a16:creationId xmlns:a16="http://schemas.microsoft.com/office/drawing/2014/main" id="{F8B288E1-6E23-43C8-8C1F-4E260B999147}"/>
              </a:ext>
            </a:extLst>
          </p:cNvPr>
          <p:cNvSpPr>
            <a:spLocks noGrp="1"/>
          </p:cNvSpPr>
          <p:nvPr>
            <p:ph type="ctrTitle"/>
          </p:nvPr>
        </p:nvSpPr>
        <p:spPr>
          <a:xfrm>
            <a:off x="314033" y="3801963"/>
            <a:ext cx="11776679" cy="1107996"/>
          </a:xfrm>
        </p:spPr>
        <p:txBody>
          <a:bodyPr anchor="ctr">
            <a:noAutofit/>
          </a:bodyPr>
          <a:lstStyle/>
          <a:p>
            <a:pPr algn="just"/>
            <a:r>
              <a:rPr lang="en-US" altLang="zh-TW" sz="2800" b="1" dirty="0">
                <a:solidFill>
                  <a:srgbClr val="7030A0"/>
                </a:solidFill>
                <a:latin typeface="Arial" panose="020B0604020202020204" pitchFamily="34" charset="0"/>
                <a:cs typeface="Arial" panose="020B0604020202020204" pitchFamily="34" charset="0"/>
              </a:rPr>
              <a:t>Introduction &amp; Syllabus</a:t>
            </a:r>
            <a:endParaRPr lang="zh-TW" altLang="en-US" sz="2800" b="1" dirty="0">
              <a:solidFill>
                <a:srgbClr val="7030A0"/>
              </a:solidFill>
              <a:latin typeface="Arial" panose="020B0604020202020204" pitchFamily="34" charset="0"/>
              <a:cs typeface="Arial" panose="020B0604020202020204" pitchFamily="34" charset="0"/>
            </a:endParaRPr>
          </a:p>
        </p:txBody>
      </p:sp>
      <p:sp>
        <p:nvSpPr>
          <p:cNvPr id="11" name="副標題 2">
            <a:extLst>
              <a:ext uri="{FF2B5EF4-FFF2-40B4-BE49-F238E27FC236}">
                <a16:creationId xmlns:a16="http://schemas.microsoft.com/office/drawing/2014/main" id="{F0439762-4CE2-4EA3-A3B2-288C20E7D372}"/>
              </a:ext>
            </a:extLst>
          </p:cNvPr>
          <p:cNvSpPr>
            <a:spLocks noGrp="1"/>
          </p:cNvSpPr>
          <p:nvPr>
            <p:ph type="subTitle" idx="1"/>
          </p:nvPr>
        </p:nvSpPr>
        <p:spPr>
          <a:xfrm>
            <a:off x="314033" y="4855471"/>
            <a:ext cx="9144000" cy="1642985"/>
          </a:xfrm>
        </p:spPr>
        <p:txBody>
          <a:bodyPr>
            <a:normAutofit/>
          </a:bodyPr>
          <a:lstStyle/>
          <a:p>
            <a:pPr algn="just"/>
            <a:r>
              <a:rPr lang="en-US" altLang="zh-TW" sz="2000" dirty="0">
                <a:solidFill>
                  <a:schemeClr val="tx1">
                    <a:lumMod val="65000"/>
                    <a:lumOff val="35000"/>
                  </a:schemeClr>
                </a:solidFill>
                <a:latin typeface="Arial" panose="020B0604020202020204" pitchFamily="34" charset="0"/>
                <a:cs typeface="Arial" panose="020B0604020202020204" pitchFamily="34" charset="0"/>
              </a:rPr>
              <a:t>Assistant Prof. </a:t>
            </a:r>
            <a:r>
              <a:rPr lang="en-US" altLang="zh-TW" sz="3200" dirty="0">
                <a:solidFill>
                  <a:schemeClr val="tx1">
                    <a:lumMod val="65000"/>
                    <a:lumOff val="35000"/>
                  </a:schemeClr>
                </a:solidFill>
                <a:latin typeface="Arial" panose="020B0604020202020204" pitchFamily="34" charset="0"/>
                <a:cs typeface="Arial" panose="020B0604020202020204" pitchFamily="34" charset="0"/>
              </a:rPr>
              <a:t>Chan, Chun-Hsiang</a:t>
            </a:r>
          </a:p>
          <a:p>
            <a:pPr algn="just"/>
            <a:r>
              <a:rPr lang="en-US" altLang="zh-TW" sz="2000" i="1" dirty="0">
                <a:solidFill>
                  <a:schemeClr val="tx1">
                    <a:lumMod val="50000"/>
                    <a:lumOff val="50000"/>
                  </a:schemeClr>
                </a:solidFill>
                <a:latin typeface="Calibri" panose="020F0502020204030204" pitchFamily="34" charset="0"/>
                <a:cs typeface="Calibri" panose="020F0502020204030204" pitchFamily="34" charset="0"/>
              </a:rPr>
              <a:t>Department of Artificial Intelligence, </a:t>
            </a:r>
            <a:r>
              <a:rPr lang="en-US" altLang="zh-TW" sz="2000" i="1" dirty="0" err="1">
                <a:solidFill>
                  <a:schemeClr val="tx1">
                    <a:lumMod val="50000"/>
                    <a:lumOff val="50000"/>
                  </a:schemeClr>
                </a:solidFill>
                <a:latin typeface="Calibri" panose="020F0502020204030204" pitchFamily="34" charset="0"/>
                <a:cs typeface="Calibri" panose="020F0502020204030204" pitchFamily="34" charset="0"/>
              </a:rPr>
              <a:t>Tamkang</a:t>
            </a:r>
            <a:r>
              <a:rPr lang="en-US" altLang="zh-TW" sz="2000" i="1" dirty="0">
                <a:solidFill>
                  <a:schemeClr val="tx1">
                    <a:lumMod val="50000"/>
                    <a:lumOff val="50000"/>
                  </a:schemeClr>
                </a:solidFill>
                <a:latin typeface="Calibri" panose="020F0502020204030204" pitchFamily="34" charset="0"/>
                <a:cs typeface="Calibri" panose="020F0502020204030204" pitchFamily="34" charset="0"/>
              </a:rPr>
              <a:t> University</a:t>
            </a:r>
          </a:p>
          <a:p>
            <a:pPr algn="just"/>
            <a:r>
              <a:rPr lang="en-US" altLang="zh-TW" sz="2000" i="1" dirty="0">
                <a:solidFill>
                  <a:schemeClr val="tx1">
                    <a:lumMod val="50000"/>
                    <a:lumOff val="50000"/>
                  </a:schemeClr>
                </a:solidFill>
                <a:latin typeface="Calibri" panose="020F0502020204030204" pitchFamily="34" charset="0"/>
                <a:cs typeface="Calibri" panose="020F0502020204030204" pitchFamily="34" charset="0"/>
              </a:rPr>
              <a:t>Sep. 22, 2021</a:t>
            </a:r>
            <a:endParaRPr lang="zh-TW" altLang="en-US" sz="2000" i="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2" name="文字方塊 11">
            <a:extLst>
              <a:ext uri="{FF2B5EF4-FFF2-40B4-BE49-F238E27FC236}">
                <a16:creationId xmlns:a16="http://schemas.microsoft.com/office/drawing/2014/main" id="{7A911804-D7EE-4D65-9366-11C656CA4CF5}"/>
              </a:ext>
            </a:extLst>
          </p:cNvPr>
          <p:cNvSpPr txBox="1"/>
          <p:nvPr/>
        </p:nvSpPr>
        <p:spPr>
          <a:xfrm>
            <a:off x="314034" y="142829"/>
            <a:ext cx="2999539" cy="523220"/>
          </a:xfrm>
          <a:prstGeom prst="rect">
            <a:avLst/>
          </a:prstGeom>
          <a:noFill/>
        </p:spPr>
        <p:txBody>
          <a:bodyPr wrap="none" rtlCol="0">
            <a:spAutoFit/>
          </a:bodyPr>
          <a:lstStyle/>
          <a:p>
            <a:r>
              <a:rPr lang="en-US" altLang="zh-TW" sz="2800" b="1" dirty="0">
                <a:solidFill>
                  <a:srgbClr val="00B050"/>
                </a:solidFill>
                <a:latin typeface="Arial" panose="020B0604020202020204" pitchFamily="34" charset="0"/>
                <a:cs typeface="Arial" panose="020B0604020202020204" pitchFamily="34" charset="0"/>
              </a:rPr>
              <a:t>&lt;Adv C &amp; App/&gt;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3" name="文字方塊 12">
            <a:extLst>
              <a:ext uri="{FF2B5EF4-FFF2-40B4-BE49-F238E27FC236}">
                <a16:creationId xmlns:a16="http://schemas.microsoft.com/office/drawing/2014/main" id="{C26040ED-9E38-4782-993A-C9F42272806E}"/>
              </a:ext>
            </a:extLst>
          </p:cNvPr>
          <p:cNvSpPr txBox="1"/>
          <p:nvPr/>
        </p:nvSpPr>
        <p:spPr>
          <a:xfrm>
            <a:off x="9014604" y="6214490"/>
            <a:ext cx="3028324" cy="523220"/>
          </a:xfrm>
          <a:prstGeom prst="rect">
            <a:avLst/>
          </a:prstGeom>
          <a:noFill/>
        </p:spPr>
        <p:txBody>
          <a:bodyPr wrap="square" rtlCol="0">
            <a:spAutoFit/>
          </a:bodyPr>
          <a:lstStyle/>
          <a:p>
            <a:r>
              <a:rPr lang="en-US" altLang="zh-TW" sz="2800" b="1" dirty="0">
                <a:solidFill>
                  <a:srgbClr val="00B050"/>
                </a:solidFill>
                <a:latin typeface="Arial" panose="020B0604020202020204" pitchFamily="34" charset="0"/>
                <a:cs typeface="Arial" panose="020B0604020202020204" pitchFamily="34" charset="0"/>
              </a:rPr>
              <a:t>&lt;/Adv C &amp; App &gt;</a:t>
            </a:r>
            <a:endParaRPr lang="zh-TW" altLang="en-US" sz="28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4312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0319E78E-74C3-4AF3-87BB-A76717265DBA}"/>
              </a:ext>
            </a:extLst>
          </p:cNvPr>
          <p:cNvSpPr/>
          <p:nvPr/>
        </p:nvSpPr>
        <p:spPr>
          <a:xfrm>
            <a:off x="8724900" y="3084484"/>
            <a:ext cx="2895600" cy="2382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110690B9-C48C-426A-9A7F-9781E8363B2F}"/>
              </a:ext>
            </a:extLst>
          </p:cNvPr>
          <p:cNvSpPr txBox="1"/>
          <p:nvPr/>
        </p:nvSpPr>
        <p:spPr>
          <a:xfrm>
            <a:off x="330500" y="612475"/>
            <a:ext cx="10302936" cy="830997"/>
          </a:xfrm>
          <a:prstGeom prst="rect">
            <a:avLst/>
          </a:prstGeom>
          <a:noFill/>
        </p:spPr>
        <p:txBody>
          <a:bodyPr wrap="square" rtlCol="0">
            <a:spAutoFit/>
          </a:bodyPr>
          <a:lstStyle/>
          <a:p>
            <a:r>
              <a:rPr lang="en-US" altLang="zh-TW" sz="4800" b="1" dirty="0">
                <a:solidFill>
                  <a:srgbClr val="7030A0"/>
                </a:solidFill>
                <a:latin typeface="Open Sauce One ExtraBold" pitchFamily="2" charset="0"/>
              </a:rPr>
              <a:t>Seismic Precursor </a:t>
            </a:r>
            <a:r>
              <a:rPr lang="en-US" altLang="zh-TW" sz="2000" b="1" dirty="0">
                <a:solidFill>
                  <a:schemeClr val="bg1">
                    <a:lumMod val="75000"/>
                  </a:schemeClr>
                </a:solidFill>
                <a:latin typeface="Open Sauce One ExtraBold" pitchFamily="2" charset="0"/>
              </a:rPr>
              <a:t>| Part 2 |</a:t>
            </a:r>
            <a:endParaRPr lang="zh-TW" altLang="en-US" sz="4800" b="1" dirty="0">
              <a:solidFill>
                <a:schemeClr val="bg1">
                  <a:lumMod val="75000"/>
                </a:schemeClr>
              </a:solidFill>
              <a:latin typeface="Open Sauce One ExtraBold" pitchFamily="2" charset="0"/>
            </a:endParaRPr>
          </a:p>
        </p:txBody>
      </p:sp>
      <p:grpSp>
        <p:nvGrpSpPr>
          <p:cNvPr id="7" name="群組 6">
            <a:extLst>
              <a:ext uri="{FF2B5EF4-FFF2-40B4-BE49-F238E27FC236}">
                <a16:creationId xmlns:a16="http://schemas.microsoft.com/office/drawing/2014/main" id="{96ACD174-35DC-4305-9B5C-1A83EFE18627}"/>
              </a:ext>
            </a:extLst>
          </p:cNvPr>
          <p:cNvGrpSpPr/>
          <p:nvPr/>
        </p:nvGrpSpPr>
        <p:grpSpPr>
          <a:xfrm>
            <a:off x="472456" y="2834566"/>
            <a:ext cx="11273342" cy="171450"/>
            <a:chOff x="838200" y="2271712"/>
            <a:chExt cx="11273342" cy="171450"/>
          </a:xfrm>
          <a:solidFill>
            <a:srgbClr val="FFC000"/>
          </a:solidFill>
        </p:grpSpPr>
        <p:sp>
          <p:nvSpPr>
            <p:cNvPr id="8" name="矩形 7">
              <a:extLst>
                <a:ext uri="{FF2B5EF4-FFF2-40B4-BE49-F238E27FC236}">
                  <a16:creationId xmlns:a16="http://schemas.microsoft.com/office/drawing/2014/main" id="{151B3FBC-36AE-45CD-A9E2-E6E70F941F17}"/>
                </a:ext>
              </a:extLst>
            </p:cNvPr>
            <p:cNvSpPr/>
            <p:nvPr/>
          </p:nvSpPr>
          <p:spPr>
            <a:xfrm>
              <a:off x="838200" y="2271712"/>
              <a:ext cx="295215" cy="17145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945DB5B7-C5DB-4062-B75A-2D11852C9483}"/>
                </a:ext>
              </a:extLst>
            </p:cNvPr>
            <p:cNvCxnSpPr>
              <a:cxnSpLocks/>
            </p:cNvCxnSpPr>
            <p:nvPr/>
          </p:nvCxnSpPr>
          <p:spPr>
            <a:xfrm>
              <a:off x="889956" y="2357437"/>
              <a:ext cx="11221586" cy="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1" name="文字方塊 10">
            <a:extLst>
              <a:ext uri="{FF2B5EF4-FFF2-40B4-BE49-F238E27FC236}">
                <a16:creationId xmlns:a16="http://schemas.microsoft.com/office/drawing/2014/main" id="{527A6B53-2036-4ADC-A8BB-61F2F26069E4}"/>
              </a:ext>
            </a:extLst>
          </p:cNvPr>
          <p:cNvSpPr txBox="1"/>
          <p:nvPr/>
        </p:nvSpPr>
        <p:spPr>
          <a:xfrm>
            <a:off x="397314" y="1671376"/>
            <a:ext cx="11461597" cy="1200329"/>
          </a:xfrm>
          <a:prstGeom prst="rect">
            <a:avLst/>
          </a:prstGeom>
          <a:noFill/>
        </p:spPr>
        <p:txBody>
          <a:bodyPr wrap="square" rtlCol="0">
            <a:spAutoFit/>
          </a:bodyPr>
          <a:lstStyle/>
          <a:p>
            <a:pPr algn="just"/>
            <a:r>
              <a:rPr lang="en-US" altLang="zh-TW" dirty="0">
                <a:solidFill>
                  <a:schemeClr val="bg1">
                    <a:lumMod val="50000"/>
                  </a:schemeClr>
                </a:solidFill>
                <a:latin typeface="Open Sauce One ExtraBold" panose="00000900000000000000" pitchFamily="2" charset="0"/>
              </a:rPr>
              <a:t>Gap/ Objectives :</a:t>
            </a:r>
            <a:r>
              <a:rPr lang="zh-TW" altLang="en-US" dirty="0">
                <a:solidFill>
                  <a:schemeClr val="bg1">
                    <a:lumMod val="50000"/>
                  </a:schemeClr>
                </a:solidFill>
                <a:latin typeface="Open Sauce One ExtraBold" panose="00000900000000000000" pitchFamily="2" charset="0"/>
              </a:rPr>
              <a:t> </a:t>
            </a:r>
            <a:r>
              <a:rPr lang="en-US" altLang="zh-TW" dirty="0">
                <a:solidFill>
                  <a:schemeClr val="bg1">
                    <a:lumMod val="50000"/>
                  </a:schemeClr>
                </a:solidFill>
                <a:latin typeface="Open Sauce One" panose="00000500000000000000" pitchFamily="2" charset="0"/>
              </a:rPr>
              <a:t>Taiwan is suffered from earthquake disasters; however, state-of-art only performed case study and empirical equation to depict seismic precursor with a low spatial and temporal accuracy. This study deployed signal processing to capture the feature frequency band, identified the epicenter, estimated break time and magnitude of an earthquake events.</a:t>
            </a:r>
            <a:endParaRPr lang="zh-TW" altLang="en-US" dirty="0">
              <a:solidFill>
                <a:schemeClr val="bg1">
                  <a:lumMod val="50000"/>
                </a:schemeClr>
              </a:solidFill>
              <a:latin typeface="Open Sauce One" panose="00000500000000000000" pitchFamily="2" charset="0"/>
            </a:endParaRPr>
          </a:p>
        </p:txBody>
      </p:sp>
      <p:sp>
        <p:nvSpPr>
          <p:cNvPr id="24" name="文字方塊 23">
            <a:extLst>
              <a:ext uri="{FF2B5EF4-FFF2-40B4-BE49-F238E27FC236}">
                <a16:creationId xmlns:a16="http://schemas.microsoft.com/office/drawing/2014/main" id="{49D2A5E4-7AE2-4CA0-8BBB-5D051EC13340}"/>
              </a:ext>
            </a:extLst>
          </p:cNvPr>
          <p:cNvSpPr txBox="1"/>
          <p:nvPr/>
        </p:nvSpPr>
        <p:spPr>
          <a:xfrm>
            <a:off x="349550" y="1319744"/>
            <a:ext cx="5410455" cy="276999"/>
          </a:xfrm>
          <a:prstGeom prst="rect">
            <a:avLst/>
          </a:prstGeom>
          <a:noFill/>
        </p:spPr>
        <p:txBody>
          <a:bodyPr wrap="none" rtlCol="0">
            <a:spAutoFit/>
          </a:bodyPr>
          <a:lstStyle/>
          <a:p>
            <a:r>
              <a:rPr lang="en-US" altLang="zh-TW" sz="1200" dirty="0">
                <a:solidFill>
                  <a:srgbClr val="FFC000"/>
                </a:solidFill>
                <a:latin typeface="Open Sauce One" panose="00000500000000000000" pitchFamily="2" charset="0"/>
              </a:rPr>
              <a:t>Master Thesis | Department of Geography | National Taiwan University</a:t>
            </a:r>
            <a:endParaRPr lang="zh-TW" altLang="en-US" sz="1200" dirty="0">
              <a:solidFill>
                <a:srgbClr val="FFC000"/>
              </a:solidFill>
              <a:latin typeface="Open Sauce One" panose="00000500000000000000" pitchFamily="2" charset="0"/>
            </a:endParaRPr>
          </a:p>
        </p:txBody>
      </p:sp>
      <p:sp>
        <p:nvSpPr>
          <p:cNvPr id="19" name="矩形 18">
            <a:extLst>
              <a:ext uri="{FF2B5EF4-FFF2-40B4-BE49-F238E27FC236}">
                <a16:creationId xmlns:a16="http://schemas.microsoft.com/office/drawing/2014/main" id="{EE8188BF-3CB9-4688-89F3-412ADD95D6B6}"/>
              </a:ext>
            </a:extLst>
          </p:cNvPr>
          <p:cNvSpPr/>
          <p:nvPr/>
        </p:nvSpPr>
        <p:spPr>
          <a:xfrm>
            <a:off x="349550" y="232227"/>
            <a:ext cx="11415298" cy="400110"/>
          </a:xfrm>
          <a:prstGeom prst="rect">
            <a:avLst/>
          </a:prstGeom>
        </p:spPr>
        <p:txBody>
          <a:bodyPr wrap="square">
            <a:spAutoFit/>
          </a:bodyPr>
          <a:lstStyle/>
          <a:p>
            <a:r>
              <a:rPr lang="en-US" altLang="zh-TW" sz="1000" dirty="0">
                <a:solidFill>
                  <a:schemeClr val="bg1">
                    <a:lumMod val="65000"/>
                  </a:schemeClr>
                </a:solidFill>
                <a:latin typeface="Open Sauce Sans Light" panose="00000400000000000000" pitchFamily="2" charset="0"/>
              </a:rPr>
              <a:t>Chun-Hsiang Chan (2015). Applying Ultra Low Frequency Remote Sensing Techniques in the Earthquake Precursor Analysis — Using Taiwan as an Example, Dissertation in Department of Geography, National Taiwan University, 1-176.</a:t>
            </a:r>
          </a:p>
        </p:txBody>
      </p:sp>
      <p:pic>
        <p:nvPicPr>
          <p:cNvPr id="17" name="圖片 16">
            <a:extLst>
              <a:ext uri="{FF2B5EF4-FFF2-40B4-BE49-F238E27FC236}">
                <a16:creationId xmlns:a16="http://schemas.microsoft.com/office/drawing/2014/main" id="{0A7FA12C-AF37-4563-AEF9-83C940D876D4}"/>
              </a:ext>
            </a:extLst>
          </p:cNvPr>
          <p:cNvPicPr>
            <a:picLocks noChangeAspect="1"/>
          </p:cNvPicPr>
          <p:nvPr/>
        </p:nvPicPr>
        <p:blipFill>
          <a:blip r:embed="rId2"/>
          <a:stretch>
            <a:fillRect/>
          </a:stretch>
        </p:blipFill>
        <p:spPr>
          <a:xfrm>
            <a:off x="3744845" y="3090679"/>
            <a:ext cx="4919898" cy="3487214"/>
          </a:xfrm>
          <a:prstGeom prst="rect">
            <a:avLst/>
          </a:prstGeom>
        </p:spPr>
      </p:pic>
      <p:pic>
        <p:nvPicPr>
          <p:cNvPr id="18" name="圖片 17">
            <a:extLst>
              <a:ext uri="{FF2B5EF4-FFF2-40B4-BE49-F238E27FC236}">
                <a16:creationId xmlns:a16="http://schemas.microsoft.com/office/drawing/2014/main" id="{37E721EF-12A5-4105-99C4-13B9CBF66AF2}"/>
              </a:ext>
            </a:extLst>
          </p:cNvPr>
          <p:cNvPicPr>
            <a:picLocks noChangeAspect="1"/>
          </p:cNvPicPr>
          <p:nvPr/>
        </p:nvPicPr>
        <p:blipFill>
          <a:blip r:embed="rId3"/>
          <a:stretch>
            <a:fillRect/>
          </a:stretch>
        </p:blipFill>
        <p:spPr>
          <a:xfrm>
            <a:off x="8512515" y="3103850"/>
            <a:ext cx="3365284" cy="2462997"/>
          </a:xfrm>
          <a:prstGeom prst="rect">
            <a:avLst/>
          </a:prstGeom>
        </p:spPr>
      </p:pic>
      <p:pic>
        <p:nvPicPr>
          <p:cNvPr id="20" name="圖片 19">
            <a:extLst>
              <a:ext uri="{FF2B5EF4-FFF2-40B4-BE49-F238E27FC236}">
                <a16:creationId xmlns:a16="http://schemas.microsoft.com/office/drawing/2014/main" id="{AEC99690-E3A2-4D92-B4C3-3843FD1A127F}"/>
              </a:ext>
            </a:extLst>
          </p:cNvPr>
          <p:cNvPicPr>
            <a:picLocks noChangeAspect="1"/>
          </p:cNvPicPr>
          <p:nvPr/>
        </p:nvPicPr>
        <p:blipFill>
          <a:blip r:embed="rId4"/>
          <a:stretch>
            <a:fillRect/>
          </a:stretch>
        </p:blipFill>
        <p:spPr>
          <a:xfrm>
            <a:off x="314201" y="5090468"/>
            <a:ext cx="3365284" cy="1639966"/>
          </a:xfrm>
          <a:prstGeom prst="rect">
            <a:avLst/>
          </a:prstGeom>
        </p:spPr>
      </p:pic>
      <p:pic>
        <p:nvPicPr>
          <p:cNvPr id="23" name="圖片 22">
            <a:extLst>
              <a:ext uri="{FF2B5EF4-FFF2-40B4-BE49-F238E27FC236}">
                <a16:creationId xmlns:a16="http://schemas.microsoft.com/office/drawing/2014/main" id="{1B32CC02-D833-4F50-A32F-57CD083269FE}"/>
              </a:ext>
            </a:extLst>
          </p:cNvPr>
          <p:cNvPicPr>
            <a:picLocks noChangeAspect="1"/>
          </p:cNvPicPr>
          <p:nvPr/>
        </p:nvPicPr>
        <p:blipFill>
          <a:blip r:embed="rId5"/>
          <a:stretch>
            <a:fillRect/>
          </a:stretch>
        </p:blipFill>
        <p:spPr>
          <a:xfrm>
            <a:off x="388351" y="3033356"/>
            <a:ext cx="3286029" cy="2115495"/>
          </a:xfrm>
          <a:prstGeom prst="rect">
            <a:avLst/>
          </a:prstGeom>
        </p:spPr>
      </p:pic>
      <p:sp>
        <p:nvSpPr>
          <p:cNvPr id="10" name="日期版面配置區 9">
            <a:extLst>
              <a:ext uri="{FF2B5EF4-FFF2-40B4-BE49-F238E27FC236}">
                <a16:creationId xmlns:a16="http://schemas.microsoft.com/office/drawing/2014/main" id="{5A6EECE0-1251-479A-BD90-273EC36575EB}"/>
              </a:ext>
            </a:extLst>
          </p:cNvPr>
          <p:cNvSpPr>
            <a:spLocks noGrp="1"/>
          </p:cNvSpPr>
          <p:nvPr>
            <p:ph type="dt" sz="half" idx="10"/>
          </p:nvPr>
        </p:nvSpPr>
        <p:spPr/>
        <p:txBody>
          <a:bodyPr/>
          <a:lstStyle/>
          <a:p>
            <a:r>
              <a:rPr lang="en-US" altLang="zh-TW"/>
              <a:t>2021/09/22</a:t>
            </a:r>
            <a:endParaRPr lang="zh-TW" altLang="en-US"/>
          </a:p>
        </p:txBody>
      </p:sp>
      <p:sp>
        <p:nvSpPr>
          <p:cNvPr id="12" name="投影片編號版面配置區 11">
            <a:extLst>
              <a:ext uri="{FF2B5EF4-FFF2-40B4-BE49-F238E27FC236}">
                <a16:creationId xmlns:a16="http://schemas.microsoft.com/office/drawing/2014/main" id="{3203E843-9029-4E43-B29A-8D324A97B706}"/>
              </a:ext>
            </a:extLst>
          </p:cNvPr>
          <p:cNvSpPr>
            <a:spLocks noGrp="1"/>
          </p:cNvSpPr>
          <p:nvPr>
            <p:ph type="sldNum" sz="quarter" idx="12"/>
          </p:nvPr>
        </p:nvSpPr>
        <p:spPr/>
        <p:txBody>
          <a:bodyPr/>
          <a:lstStyle/>
          <a:p>
            <a:fld id="{AAE92928-8ED7-4A77-A5A9-AA9BE3F08F74}" type="slidenum">
              <a:rPr lang="zh-TW" altLang="en-US" smtClean="0"/>
              <a:t>10</a:t>
            </a:fld>
            <a:endParaRPr lang="zh-TW" altLang="en-US"/>
          </a:p>
        </p:txBody>
      </p:sp>
    </p:spTree>
    <p:extLst>
      <p:ext uri="{BB962C8B-B14F-4D97-AF65-F5344CB8AC3E}">
        <p14:creationId xmlns:p14="http://schemas.microsoft.com/office/powerpoint/2010/main" val="4058931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27D4B2A-6AE3-4DD7-8B82-3E26D0A05375}"/>
              </a:ext>
            </a:extLst>
          </p:cNvPr>
          <p:cNvPicPr>
            <a:picLocks noChangeAspect="1"/>
          </p:cNvPicPr>
          <p:nvPr/>
        </p:nvPicPr>
        <p:blipFill>
          <a:blip r:embed="rId2"/>
          <a:stretch>
            <a:fillRect/>
          </a:stretch>
        </p:blipFill>
        <p:spPr>
          <a:xfrm>
            <a:off x="459329" y="3938660"/>
            <a:ext cx="5645385" cy="2731245"/>
          </a:xfrm>
          <a:prstGeom prst="rect">
            <a:avLst/>
          </a:prstGeom>
        </p:spPr>
      </p:pic>
      <p:pic>
        <p:nvPicPr>
          <p:cNvPr id="2" name="圖片 1">
            <a:extLst>
              <a:ext uri="{FF2B5EF4-FFF2-40B4-BE49-F238E27FC236}">
                <a16:creationId xmlns:a16="http://schemas.microsoft.com/office/drawing/2014/main" id="{A85F3B07-0B84-44A7-BE07-352C44967151}"/>
              </a:ext>
            </a:extLst>
          </p:cNvPr>
          <p:cNvPicPr>
            <a:picLocks noChangeAspect="1"/>
          </p:cNvPicPr>
          <p:nvPr/>
        </p:nvPicPr>
        <p:blipFill>
          <a:blip r:embed="rId3"/>
          <a:stretch>
            <a:fillRect/>
          </a:stretch>
        </p:blipFill>
        <p:spPr>
          <a:xfrm>
            <a:off x="6299563" y="3938660"/>
            <a:ext cx="5438103" cy="2725148"/>
          </a:xfrm>
          <a:prstGeom prst="rect">
            <a:avLst/>
          </a:prstGeom>
        </p:spPr>
      </p:pic>
      <p:sp>
        <p:nvSpPr>
          <p:cNvPr id="6" name="文字方塊 5">
            <a:extLst>
              <a:ext uri="{FF2B5EF4-FFF2-40B4-BE49-F238E27FC236}">
                <a16:creationId xmlns:a16="http://schemas.microsoft.com/office/drawing/2014/main" id="{110690B9-C48C-426A-9A7F-9781E8363B2F}"/>
              </a:ext>
            </a:extLst>
          </p:cNvPr>
          <p:cNvSpPr txBox="1"/>
          <p:nvPr/>
        </p:nvSpPr>
        <p:spPr>
          <a:xfrm>
            <a:off x="330500" y="612475"/>
            <a:ext cx="10302936" cy="830997"/>
          </a:xfrm>
          <a:prstGeom prst="rect">
            <a:avLst/>
          </a:prstGeom>
          <a:noFill/>
        </p:spPr>
        <p:txBody>
          <a:bodyPr wrap="square" rtlCol="0">
            <a:spAutoFit/>
          </a:bodyPr>
          <a:lstStyle/>
          <a:p>
            <a:r>
              <a:rPr lang="en-US" altLang="zh-TW" sz="4800" b="1" dirty="0">
                <a:solidFill>
                  <a:srgbClr val="7030A0"/>
                </a:solidFill>
                <a:latin typeface="Open Sauce One ExtraBold" pitchFamily="2" charset="0"/>
              </a:rPr>
              <a:t>Aviation Market </a:t>
            </a:r>
            <a:r>
              <a:rPr lang="en-US" altLang="zh-TW" sz="2000" b="1" dirty="0">
                <a:solidFill>
                  <a:schemeClr val="bg1">
                    <a:lumMod val="75000"/>
                  </a:schemeClr>
                </a:solidFill>
                <a:latin typeface="Open Sauce One ExtraBold" pitchFamily="2" charset="0"/>
              </a:rPr>
              <a:t>| Part 3 |</a:t>
            </a:r>
            <a:endParaRPr lang="zh-TW" altLang="en-US" sz="4800" b="1" dirty="0">
              <a:solidFill>
                <a:schemeClr val="bg1">
                  <a:lumMod val="75000"/>
                </a:schemeClr>
              </a:solidFill>
              <a:latin typeface="Open Sauce One ExtraBold" pitchFamily="2" charset="0"/>
            </a:endParaRPr>
          </a:p>
        </p:txBody>
      </p:sp>
      <p:grpSp>
        <p:nvGrpSpPr>
          <p:cNvPr id="7" name="群組 6">
            <a:extLst>
              <a:ext uri="{FF2B5EF4-FFF2-40B4-BE49-F238E27FC236}">
                <a16:creationId xmlns:a16="http://schemas.microsoft.com/office/drawing/2014/main" id="{96ACD174-35DC-4305-9B5C-1A83EFE18627}"/>
              </a:ext>
            </a:extLst>
          </p:cNvPr>
          <p:cNvGrpSpPr/>
          <p:nvPr/>
        </p:nvGrpSpPr>
        <p:grpSpPr>
          <a:xfrm>
            <a:off x="459329" y="3596456"/>
            <a:ext cx="11273342" cy="171450"/>
            <a:chOff x="838200" y="2271712"/>
            <a:chExt cx="11273342" cy="171450"/>
          </a:xfrm>
          <a:solidFill>
            <a:srgbClr val="FFC000"/>
          </a:solidFill>
        </p:grpSpPr>
        <p:sp>
          <p:nvSpPr>
            <p:cNvPr id="8" name="矩形 7">
              <a:extLst>
                <a:ext uri="{FF2B5EF4-FFF2-40B4-BE49-F238E27FC236}">
                  <a16:creationId xmlns:a16="http://schemas.microsoft.com/office/drawing/2014/main" id="{151B3FBC-36AE-45CD-A9E2-E6E70F941F17}"/>
                </a:ext>
              </a:extLst>
            </p:cNvPr>
            <p:cNvSpPr/>
            <p:nvPr/>
          </p:nvSpPr>
          <p:spPr>
            <a:xfrm>
              <a:off x="838200" y="2271712"/>
              <a:ext cx="295215" cy="17145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945DB5B7-C5DB-4062-B75A-2D11852C9483}"/>
                </a:ext>
              </a:extLst>
            </p:cNvPr>
            <p:cNvCxnSpPr>
              <a:cxnSpLocks/>
            </p:cNvCxnSpPr>
            <p:nvPr/>
          </p:nvCxnSpPr>
          <p:spPr>
            <a:xfrm>
              <a:off x="889956" y="2357437"/>
              <a:ext cx="11221586" cy="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1" name="文字方塊 10">
            <a:extLst>
              <a:ext uri="{FF2B5EF4-FFF2-40B4-BE49-F238E27FC236}">
                <a16:creationId xmlns:a16="http://schemas.microsoft.com/office/drawing/2014/main" id="{527A6B53-2036-4ADC-A8BB-61F2F26069E4}"/>
              </a:ext>
            </a:extLst>
          </p:cNvPr>
          <p:cNvSpPr txBox="1"/>
          <p:nvPr/>
        </p:nvSpPr>
        <p:spPr>
          <a:xfrm>
            <a:off x="397314" y="1671376"/>
            <a:ext cx="11461597" cy="1754326"/>
          </a:xfrm>
          <a:prstGeom prst="rect">
            <a:avLst/>
          </a:prstGeom>
          <a:noFill/>
        </p:spPr>
        <p:txBody>
          <a:bodyPr wrap="square" rtlCol="0">
            <a:spAutoFit/>
          </a:bodyPr>
          <a:lstStyle/>
          <a:p>
            <a:pPr algn="just"/>
            <a:r>
              <a:rPr lang="en-US" altLang="zh-TW" dirty="0">
                <a:solidFill>
                  <a:schemeClr val="bg1">
                    <a:lumMod val="50000"/>
                  </a:schemeClr>
                </a:solidFill>
                <a:latin typeface="Open Sauce One ExtraBold" panose="00000900000000000000" pitchFamily="2" charset="0"/>
              </a:rPr>
              <a:t>Gap/ Objectives :</a:t>
            </a:r>
            <a:r>
              <a:rPr lang="zh-TW" altLang="en-US" dirty="0">
                <a:solidFill>
                  <a:schemeClr val="bg1">
                    <a:lumMod val="50000"/>
                  </a:schemeClr>
                </a:solidFill>
                <a:latin typeface="Open Sauce One ExtraBold" panose="00000900000000000000" pitchFamily="2" charset="0"/>
              </a:rPr>
              <a:t> </a:t>
            </a:r>
            <a:r>
              <a:rPr lang="en-US" altLang="zh-TW" dirty="0">
                <a:solidFill>
                  <a:schemeClr val="bg1">
                    <a:lumMod val="50000"/>
                  </a:schemeClr>
                </a:solidFill>
                <a:latin typeface="Open Sauce One" panose="00000500000000000000" pitchFamily="2" charset="0"/>
              </a:rPr>
              <a:t>Aviation market plays an important role in the accessibility between countries, consisting of airports and routes. However, market-related studies did not consider the connectivity and airport network-related studies neglected the market characteristics. Thus, this study is to utilize the concept of airport community to understand the spatial patterns of the market region in an airline alliance and characterize the differences between airline, including regions of collaboration, competition, and dominance.</a:t>
            </a:r>
            <a:endParaRPr lang="zh-TW" altLang="en-US" dirty="0">
              <a:solidFill>
                <a:schemeClr val="bg1">
                  <a:lumMod val="50000"/>
                </a:schemeClr>
              </a:solidFill>
              <a:latin typeface="Open Sauce One" panose="00000500000000000000" pitchFamily="2" charset="0"/>
            </a:endParaRPr>
          </a:p>
        </p:txBody>
      </p:sp>
      <p:sp>
        <p:nvSpPr>
          <p:cNvPr id="18" name="文字方塊 17">
            <a:extLst>
              <a:ext uri="{FF2B5EF4-FFF2-40B4-BE49-F238E27FC236}">
                <a16:creationId xmlns:a16="http://schemas.microsoft.com/office/drawing/2014/main" id="{D1A4227A-131D-49CD-ADB1-2F17A437A566}"/>
              </a:ext>
            </a:extLst>
          </p:cNvPr>
          <p:cNvSpPr txBox="1"/>
          <p:nvPr/>
        </p:nvSpPr>
        <p:spPr>
          <a:xfrm>
            <a:off x="349550" y="1319744"/>
            <a:ext cx="5224507" cy="276999"/>
          </a:xfrm>
          <a:prstGeom prst="rect">
            <a:avLst/>
          </a:prstGeom>
          <a:noFill/>
        </p:spPr>
        <p:txBody>
          <a:bodyPr wrap="none" rtlCol="0">
            <a:spAutoFit/>
          </a:bodyPr>
          <a:lstStyle/>
          <a:p>
            <a:r>
              <a:rPr lang="en-US" altLang="zh-TW" sz="1200" dirty="0">
                <a:solidFill>
                  <a:srgbClr val="FFC000"/>
                </a:solidFill>
                <a:latin typeface="Open Sauce One" panose="00000500000000000000" pitchFamily="2" charset="0"/>
              </a:rPr>
              <a:t>Ph.D. Thesis | Department of Geography | National Taiwan University</a:t>
            </a:r>
            <a:endParaRPr lang="zh-TW" altLang="en-US" sz="1200" dirty="0">
              <a:solidFill>
                <a:srgbClr val="FFC000"/>
              </a:solidFill>
              <a:latin typeface="Open Sauce One" panose="00000500000000000000" pitchFamily="2" charset="0"/>
            </a:endParaRPr>
          </a:p>
        </p:txBody>
      </p:sp>
      <p:pic>
        <p:nvPicPr>
          <p:cNvPr id="24" name="Picture 2" descr="ãstar allianceãçåçæå°çµæ">
            <a:extLst>
              <a:ext uri="{FF2B5EF4-FFF2-40B4-BE49-F238E27FC236}">
                <a16:creationId xmlns:a16="http://schemas.microsoft.com/office/drawing/2014/main" id="{BB4F4322-BF52-4D15-AA36-520B56BC491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796" r="24604" b="23045"/>
          <a:stretch/>
        </p:blipFill>
        <p:spPr bwMode="auto">
          <a:xfrm>
            <a:off x="7507274" y="1004120"/>
            <a:ext cx="369901" cy="3234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ãoneworldãçåçæå°çµæ">
            <a:extLst>
              <a:ext uri="{FF2B5EF4-FFF2-40B4-BE49-F238E27FC236}">
                <a16:creationId xmlns:a16="http://schemas.microsoft.com/office/drawing/2014/main" id="{39B7CCAD-201F-441B-BD4B-3BF8DF91D2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5689" y="1010810"/>
            <a:ext cx="295216" cy="29521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群組 25">
            <a:extLst>
              <a:ext uri="{FF2B5EF4-FFF2-40B4-BE49-F238E27FC236}">
                <a16:creationId xmlns:a16="http://schemas.microsoft.com/office/drawing/2014/main" id="{3516AFDB-80D2-43BC-88CE-B8430B2DA65E}"/>
              </a:ext>
            </a:extLst>
          </p:cNvPr>
          <p:cNvGrpSpPr/>
          <p:nvPr/>
        </p:nvGrpSpPr>
        <p:grpSpPr>
          <a:xfrm>
            <a:off x="8013544" y="1029063"/>
            <a:ext cx="282793" cy="282792"/>
            <a:chOff x="6128808" y="3011442"/>
            <a:chExt cx="959480" cy="959480"/>
          </a:xfrm>
        </p:grpSpPr>
        <p:sp>
          <p:nvSpPr>
            <p:cNvPr id="27" name="橢圓 26">
              <a:extLst>
                <a:ext uri="{FF2B5EF4-FFF2-40B4-BE49-F238E27FC236}">
                  <a16:creationId xmlns:a16="http://schemas.microsoft.com/office/drawing/2014/main" id="{A37C52F8-28E6-48BE-8926-18B8A62BE199}"/>
                </a:ext>
              </a:extLst>
            </p:cNvPr>
            <p:cNvSpPr/>
            <p:nvPr/>
          </p:nvSpPr>
          <p:spPr>
            <a:xfrm>
              <a:off x="6128808" y="3011442"/>
              <a:ext cx="959480" cy="95948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pic>
          <p:nvPicPr>
            <p:cNvPr id="28" name="Picture 6" descr="ãskyteamãçåçæå°çµæ">
              <a:extLst>
                <a:ext uri="{FF2B5EF4-FFF2-40B4-BE49-F238E27FC236}">
                  <a16:creationId xmlns:a16="http://schemas.microsoft.com/office/drawing/2014/main" id="{44099CFC-3A52-4959-8791-05233022E1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6870" y="3099583"/>
              <a:ext cx="763673" cy="76642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矩形 15">
            <a:extLst>
              <a:ext uri="{FF2B5EF4-FFF2-40B4-BE49-F238E27FC236}">
                <a16:creationId xmlns:a16="http://schemas.microsoft.com/office/drawing/2014/main" id="{1CE57875-0C32-4A1A-A873-B9318FB984DC}"/>
              </a:ext>
            </a:extLst>
          </p:cNvPr>
          <p:cNvSpPr/>
          <p:nvPr/>
        </p:nvSpPr>
        <p:spPr>
          <a:xfrm>
            <a:off x="388351" y="163471"/>
            <a:ext cx="11415298" cy="400110"/>
          </a:xfrm>
          <a:prstGeom prst="rect">
            <a:avLst/>
          </a:prstGeom>
        </p:spPr>
        <p:txBody>
          <a:bodyPr wrap="square">
            <a:spAutoFit/>
          </a:bodyPr>
          <a:lstStyle/>
          <a:p>
            <a:pPr algn="just"/>
            <a:r>
              <a:rPr lang="en-US" altLang="zh-TW" sz="1000" dirty="0">
                <a:solidFill>
                  <a:schemeClr val="bg1">
                    <a:lumMod val="65000"/>
                  </a:schemeClr>
                </a:solidFill>
                <a:latin typeface="Open Sauce Sans Light" panose="00000400000000000000" pitchFamily="2" charset="0"/>
              </a:rPr>
              <a:t>Chun-Hsiang Chan, Tzu-How Chu, </a:t>
            </a:r>
            <a:r>
              <a:rPr lang="en-US" altLang="zh-TW" sz="1000" dirty="0" err="1">
                <a:solidFill>
                  <a:schemeClr val="bg1">
                    <a:lumMod val="65000"/>
                  </a:schemeClr>
                </a:solidFill>
                <a:latin typeface="Open Sauce Sans Light" panose="00000400000000000000" pitchFamily="2" charset="0"/>
              </a:rPr>
              <a:t>Jiun-Huei</a:t>
            </a:r>
            <a:r>
              <a:rPr lang="en-US" altLang="zh-TW" sz="1000" dirty="0">
                <a:solidFill>
                  <a:schemeClr val="bg1">
                    <a:lumMod val="65000"/>
                  </a:schemeClr>
                </a:solidFill>
                <a:latin typeface="Open Sauce Sans Light" panose="00000400000000000000" pitchFamily="2" charset="0"/>
              </a:rPr>
              <a:t> </a:t>
            </a:r>
            <a:r>
              <a:rPr lang="en-US" altLang="zh-TW" sz="1000" dirty="0" err="1">
                <a:solidFill>
                  <a:schemeClr val="bg1">
                    <a:lumMod val="65000"/>
                  </a:schemeClr>
                </a:solidFill>
                <a:latin typeface="Open Sauce Sans Light" panose="00000400000000000000" pitchFamily="2" charset="0"/>
              </a:rPr>
              <a:t>Proty</a:t>
            </a:r>
            <a:r>
              <a:rPr lang="en-US" altLang="zh-TW" sz="1000" dirty="0">
                <a:solidFill>
                  <a:schemeClr val="bg1">
                    <a:lumMod val="65000"/>
                  </a:schemeClr>
                </a:solidFill>
                <a:latin typeface="Open Sauce Sans Light" panose="00000400000000000000" pitchFamily="2" charset="0"/>
              </a:rPr>
              <a:t> Wu, Tzai-Hung Wen (2021, Jan). Spatially Characterizing Major Airline Alliances: A Network Analysis. ISPRS International Journal of Geo-Information (IJGI). Vol.10(1), 38. https://doi.org/10.3390/ijgi10010038 (SCI IF: 2.239; Q3 31/50 in Geography)</a:t>
            </a:r>
          </a:p>
        </p:txBody>
      </p:sp>
      <p:sp>
        <p:nvSpPr>
          <p:cNvPr id="4" name="日期版面配置區 3">
            <a:extLst>
              <a:ext uri="{FF2B5EF4-FFF2-40B4-BE49-F238E27FC236}">
                <a16:creationId xmlns:a16="http://schemas.microsoft.com/office/drawing/2014/main" id="{44041F5E-7AA3-4462-AA65-47B3D2715F93}"/>
              </a:ext>
            </a:extLst>
          </p:cNvPr>
          <p:cNvSpPr>
            <a:spLocks noGrp="1"/>
          </p:cNvSpPr>
          <p:nvPr>
            <p:ph type="dt" sz="half" idx="10"/>
          </p:nvPr>
        </p:nvSpPr>
        <p:spPr/>
        <p:txBody>
          <a:bodyPr/>
          <a:lstStyle/>
          <a:p>
            <a:r>
              <a:rPr lang="en-US" altLang="zh-TW"/>
              <a:t>2021/09/22</a:t>
            </a:r>
            <a:endParaRPr lang="zh-TW" altLang="en-US"/>
          </a:p>
        </p:txBody>
      </p:sp>
      <p:sp>
        <p:nvSpPr>
          <p:cNvPr id="10" name="投影片編號版面配置區 9">
            <a:extLst>
              <a:ext uri="{FF2B5EF4-FFF2-40B4-BE49-F238E27FC236}">
                <a16:creationId xmlns:a16="http://schemas.microsoft.com/office/drawing/2014/main" id="{DFB4499C-51CA-4D0E-8AC6-1E5704858728}"/>
              </a:ext>
            </a:extLst>
          </p:cNvPr>
          <p:cNvSpPr>
            <a:spLocks noGrp="1"/>
          </p:cNvSpPr>
          <p:nvPr>
            <p:ph type="sldNum" sz="quarter" idx="12"/>
          </p:nvPr>
        </p:nvSpPr>
        <p:spPr/>
        <p:txBody>
          <a:bodyPr/>
          <a:lstStyle/>
          <a:p>
            <a:fld id="{AAE92928-8ED7-4A77-A5A9-AA9BE3F08F74}" type="slidenum">
              <a:rPr lang="zh-TW" altLang="en-US" smtClean="0"/>
              <a:t>11</a:t>
            </a:fld>
            <a:endParaRPr lang="zh-TW" altLang="en-US"/>
          </a:p>
        </p:txBody>
      </p:sp>
    </p:spTree>
    <p:extLst>
      <p:ext uri="{BB962C8B-B14F-4D97-AF65-F5344CB8AC3E}">
        <p14:creationId xmlns:p14="http://schemas.microsoft.com/office/powerpoint/2010/main" val="3738891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030E1076-7218-4C29-9FF0-587875E88921}"/>
              </a:ext>
            </a:extLst>
          </p:cNvPr>
          <p:cNvPicPr>
            <a:picLocks noChangeAspect="1"/>
          </p:cNvPicPr>
          <p:nvPr/>
        </p:nvPicPr>
        <p:blipFill>
          <a:blip r:embed="rId2"/>
          <a:stretch>
            <a:fillRect/>
          </a:stretch>
        </p:blipFill>
        <p:spPr>
          <a:xfrm>
            <a:off x="7589253" y="1762840"/>
            <a:ext cx="4188315" cy="2517866"/>
          </a:xfrm>
          <a:prstGeom prst="rect">
            <a:avLst/>
          </a:prstGeom>
        </p:spPr>
      </p:pic>
      <p:sp>
        <p:nvSpPr>
          <p:cNvPr id="6" name="文字方塊 5">
            <a:extLst>
              <a:ext uri="{FF2B5EF4-FFF2-40B4-BE49-F238E27FC236}">
                <a16:creationId xmlns:a16="http://schemas.microsoft.com/office/drawing/2014/main" id="{110690B9-C48C-426A-9A7F-9781E8363B2F}"/>
              </a:ext>
            </a:extLst>
          </p:cNvPr>
          <p:cNvSpPr txBox="1"/>
          <p:nvPr/>
        </p:nvSpPr>
        <p:spPr>
          <a:xfrm>
            <a:off x="330500" y="612475"/>
            <a:ext cx="10302936" cy="830997"/>
          </a:xfrm>
          <a:prstGeom prst="rect">
            <a:avLst/>
          </a:prstGeom>
          <a:noFill/>
        </p:spPr>
        <p:txBody>
          <a:bodyPr wrap="square" rtlCol="0">
            <a:spAutoFit/>
          </a:bodyPr>
          <a:lstStyle/>
          <a:p>
            <a:r>
              <a:rPr lang="en-US" altLang="zh-TW" sz="4800" b="1" dirty="0">
                <a:solidFill>
                  <a:srgbClr val="7030A0"/>
                </a:solidFill>
                <a:latin typeface="Open Sauce One ExtraBold" pitchFamily="2" charset="0"/>
              </a:rPr>
              <a:t>Epidemic Transmission </a:t>
            </a:r>
            <a:r>
              <a:rPr lang="en-US" altLang="zh-TW" sz="2000" b="1" dirty="0">
                <a:solidFill>
                  <a:schemeClr val="bg1">
                    <a:lumMod val="75000"/>
                  </a:schemeClr>
                </a:solidFill>
                <a:latin typeface="Open Sauce One ExtraBold" pitchFamily="2" charset="0"/>
              </a:rPr>
              <a:t>| Part 4 |</a:t>
            </a:r>
            <a:endParaRPr lang="zh-TW" altLang="en-US" sz="4800" b="1" dirty="0">
              <a:solidFill>
                <a:schemeClr val="bg1">
                  <a:lumMod val="75000"/>
                </a:schemeClr>
              </a:solidFill>
              <a:latin typeface="Open Sauce One ExtraBold" pitchFamily="2" charset="0"/>
            </a:endParaRPr>
          </a:p>
        </p:txBody>
      </p:sp>
      <p:grpSp>
        <p:nvGrpSpPr>
          <p:cNvPr id="7" name="群組 6">
            <a:extLst>
              <a:ext uri="{FF2B5EF4-FFF2-40B4-BE49-F238E27FC236}">
                <a16:creationId xmlns:a16="http://schemas.microsoft.com/office/drawing/2014/main" id="{96ACD174-35DC-4305-9B5C-1A83EFE18627}"/>
              </a:ext>
            </a:extLst>
          </p:cNvPr>
          <p:cNvGrpSpPr/>
          <p:nvPr/>
        </p:nvGrpSpPr>
        <p:grpSpPr>
          <a:xfrm rot="5400000">
            <a:off x="1927454" y="4090241"/>
            <a:ext cx="4826250" cy="171450"/>
            <a:chOff x="838200" y="2271712"/>
            <a:chExt cx="4826250" cy="171450"/>
          </a:xfrm>
        </p:grpSpPr>
        <p:sp>
          <p:nvSpPr>
            <p:cNvPr id="8" name="矩形 7">
              <a:extLst>
                <a:ext uri="{FF2B5EF4-FFF2-40B4-BE49-F238E27FC236}">
                  <a16:creationId xmlns:a16="http://schemas.microsoft.com/office/drawing/2014/main" id="{151B3FBC-36AE-45CD-A9E2-E6E70F941F17}"/>
                </a:ext>
              </a:extLst>
            </p:cNvPr>
            <p:cNvSpPr/>
            <p:nvPr/>
          </p:nvSpPr>
          <p:spPr>
            <a:xfrm>
              <a:off x="838200" y="2271712"/>
              <a:ext cx="295215"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945DB5B7-C5DB-4062-B75A-2D11852C9483}"/>
                </a:ext>
              </a:extLst>
            </p:cNvPr>
            <p:cNvCxnSpPr>
              <a:cxnSpLocks/>
            </p:cNvCxnSpPr>
            <p:nvPr/>
          </p:nvCxnSpPr>
          <p:spPr>
            <a:xfrm rot="16200000">
              <a:off x="3277203" y="-29810"/>
              <a:ext cx="0" cy="47744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字方塊 10">
            <a:extLst>
              <a:ext uri="{FF2B5EF4-FFF2-40B4-BE49-F238E27FC236}">
                <a16:creationId xmlns:a16="http://schemas.microsoft.com/office/drawing/2014/main" id="{527A6B53-2036-4ADC-A8BB-61F2F26069E4}"/>
              </a:ext>
            </a:extLst>
          </p:cNvPr>
          <p:cNvSpPr txBox="1"/>
          <p:nvPr/>
        </p:nvSpPr>
        <p:spPr>
          <a:xfrm>
            <a:off x="397314" y="1762840"/>
            <a:ext cx="3746059" cy="3139321"/>
          </a:xfrm>
          <a:prstGeom prst="rect">
            <a:avLst/>
          </a:prstGeom>
          <a:noFill/>
        </p:spPr>
        <p:txBody>
          <a:bodyPr wrap="square" rtlCol="0">
            <a:spAutoFit/>
          </a:bodyPr>
          <a:lstStyle/>
          <a:p>
            <a:pPr algn="just"/>
            <a:r>
              <a:rPr lang="en-US" altLang="zh-TW" dirty="0">
                <a:solidFill>
                  <a:schemeClr val="bg1">
                    <a:lumMod val="50000"/>
                  </a:schemeClr>
                </a:solidFill>
                <a:latin typeface="Open Sauce One ExtraBold" panose="00000900000000000000" pitchFamily="2" charset="0"/>
              </a:rPr>
              <a:t>Gap/ Objectives :</a:t>
            </a:r>
            <a:r>
              <a:rPr lang="zh-TW" altLang="en-US" dirty="0">
                <a:solidFill>
                  <a:schemeClr val="bg1">
                    <a:lumMod val="50000"/>
                  </a:schemeClr>
                </a:solidFill>
                <a:latin typeface="Open Sauce One ExtraBold" panose="00000900000000000000" pitchFamily="2" charset="0"/>
              </a:rPr>
              <a:t> </a:t>
            </a:r>
            <a:r>
              <a:rPr lang="en-US" altLang="zh-TW" dirty="0">
                <a:solidFill>
                  <a:schemeClr val="bg1">
                    <a:lumMod val="50000"/>
                  </a:schemeClr>
                </a:solidFill>
                <a:latin typeface="Open Sauce One" panose="00000500000000000000" pitchFamily="2" charset="0"/>
              </a:rPr>
              <a:t>The possible reasons of a large number</a:t>
            </a:r>
            <a:r>
              <a:rPr lang="zh-TW" altLang="en-US" dirty="0">
                <a:solidFill>
                  <a:schemeClr val="bg1">
                    <a:lumMod val="50000"/>
                  </a:schemeClr>
                </a:solidFill>
                <a:latin typeface="Open Sauce One" panose="00000500000000000000" pitchFamily="2" charset="0"/>
              </a:rPr>
              <a:t> </a:t>
            </a:r>
            <a:r>
              <a:rPr lang="en-US" altLang="zh-TW" dirty="0">
                <a:solidFill>
                  <a:schemeClr val="bg1">
                    <a:lumMod val="50000"/>
                  </a:schemeClr>
                </a:solidFill>
                <a:latin typeface="Open Sauce One" panose="00000500000000000000" pitchFamily="2" charset="0"/>
              </a:rPr>
              <a:t>of confirmed cases concentrated in the neighboring provinces of Hubei have not been</a:t>
            </a:r>
            <a:r>
              <a:rPr lang="zh-TW" altLang="en-US" dirty="0">
                <a:solidFill>
                  <a:schemeClr val="bg1">
                    <a:lumMod val="50000"/>
                  </a:schemeClr>
                </a:solidFill>
                <a:latin typeface="Open Sauce One" panose="00000500000000000000" pitchFamily="2" charset="0"/>
              </a:rPr>
              <a:t> </a:t>
            </a:r>
            <a:r>
              <a:rPr lang="en-US" altLang="zh-TW" dirty="0">
                <a:solidFill>
                  <a:schemeClr val="bg1">
                    <a:lumMod val="50000"/>
                  </a:schemeClr>
                </a:solidFill>
                <a:latin typeface="Open Sauce One" panose="00000500000000000000" pitchFamily="2" charset="0"/>
              </a:rPr>
              <a:t>fully discussed</a:t>
            </a:r>
            <a:r>
              <a:rPr lang="zh-TW" altLang="en-US" dirty="0">
                <a:solidFill>
                  <a:schemeClr val="bg1">
                    <a:lumMod val="50000"/>
                  </a:schemeClr>
                </a:solidFill>
                <a:latin typeface="Open Sauce One" panose="00000500000000000000" pitchFamily="2" charset="0"/>
              </a:rPr>
              <a:t> </a:t>
            </a:r>
            <a:r>
              <a:rPr lang="en-US" altLang="zh-TW" dirty="0">
                <a:solidFill>
                  <a:schemeClr val="bg1">
                    <a:lumMod val="50000"/>
                  </a:schemeClr>
                </a:solidFill>
                <a:latin typeface="Open Sauce One" panose="00000500000000000000" pitchFamily="2" charset="0"/>
              </a:rPr>
              <a:t>after the Wuhan city lockdown. Therefore, this study aims to assess the changes in railway passenger</a:t>
            </a:r>
            <a:r>
              <a:rPr lang="zh-TW" altLang="en-US" dirty="0">
                <a:solidFill>
                  <a:schemeClr val="bg1">
                    <a:lumMod val="50000"/>
                  </a:schemeClr>
                </a:solidFill>
                <a:latin typeface="Open Sauce One" panose="00000500000000000000" pitchFamily="2" charset="0"/>
              </a:rPr>
              <a:t> </a:t>
            </a:r>
            <a:r>
              <a:rPr lang="en-US" altLang="zh-TW" dirty="0">
                <a:solidFill>
                  <a:schemeClr val="bg1">
                    <a:lumMod val="50000"/>
                  </a:schemeClr>
                </a:solidFill>
                <a:latin typeface="Open Sauce One" panose="00000500000000000000" pitchFamily="2" charset="0"/>
              </a:rPr>
              <a:t>transport on the early spatial transmission of COVID-19 in mainland China.</a:t>
            </a:r>
            <a:endParaRPr lang="zh-TW" altLang="en-US" dirty="0">
              <a:solidFill>
                <a:schemeClr val="bg1">
                  <a:lumMod val="50000"/>
                </a:schemeClr>
              </a:solidFill>
              <a:latin typeface="Open Sauce One" panose="00000500000000000000" pitchFamily="2" charset="0"/>
            </a:endParaRPr>
          </a:p>
        </p:txBody>
      </p:sp>
      <p:sp>
        <p:nvSpPr>
          <p:cNvPr id="18" name="文字方塊 17">
            <a:extLst>
              <a:ext uri="{FF2B5EF4-FFF2-40B4-BE49-F238E27FC236}">
                <a16:creationId xmlns:a16="http://schemas.microsoft.com/office/drawing/2014/main" id="{D1A4227A-131D-49CD-ADB1-2F17A437A566}"/>
              </a:ext>
            </a:extLst>
          </p:cNvPr>
          <p:cNvSpPr txBox="1"/>
          <p:nvPr/>
        </p:nvSpPr>
        <p:spPr>
          <a:xfrm>
            <a:off x="349550" y="1402847"/>
            <a:ext cx="5357557" cy="276999"/>
          </a:xfrm>
          <a:prstGeom prst="rect">
            <a:avLst/>
          </a:prstGeom>
          <a:noFill/>
        </p:spPr>
        <p:txBody>
          <a:bodyPr wrap="none" rtlCol="0">
            <a:spAutoFit/>
          </a:bodyPr>
          <a:lstStyle/>
          <a:p>
            <a:r>
              <a:rPr lang="en-US" altLang="zh-TW" sz="1200" dirty="0">
                <a:solidFill>
                  <a:srgbClr val="FFC000"/>
                </a:solidFill>
                <a:latin typeface="Open Sauce One" panose="00000500000000000000" pitchFamily="2" charset="0"/>
              </a:rPr>
              <a:t>MOST Project | Department of Geography | National Taiwan University</a:t>
            </a:r>
            <a:endParaRPr lang="zh-TW" altLang="en-US" sz="1200" dirty="0">
              <a:solidFill>
                <a:srgbClr val="FFC000"/>
              </a:solidFill>
              <a:latin typeface="Open Sauce One" panose="00000500000000000000" pitchFamily="2" charset="0"/>
            </a:endParaRPr>
          </a:p>
        </p:txBody>
      </p:sp>
      <p:sp>
        <p:nvSpPr>
          <p:cNvPr id="10" name="矩形 9">
            <a:extLst>
              <a:ext uri="{FF2B5EF4-FFF2-40B4-BE49-F238E27FC236}">
                <a16:creationId xmlns:a16="http://schemas.microsoft.com/office/drawing/2014/main" id="{4E42B26D-ADBC-46C9-9EC0-EF7F94A8955B}"/>
              </a:ext>
            </a:extLst>
          </p:cNvPr>
          <p:cNvSpPr/>
          <p:nvPr/>
        </p:nvSpPr>
        <p:spPr>
          <a:xfrm>
            <a:off x="349550" y="171547"/>
            <a:ext cx="11428018" cy="400110"/>
          </a:xfrm>
          <a:prstGeom prst="rect">
            <a:avLst/>
          </a:prstGeom>
        </p:spPr>
        <p:txBody>
          <a:bodyPr wrap="square">
            <a:spAutoFit/>
          </a:bodyPr>
          <a:lstStyle/>
          <a:p>
            <a:r>
              <a:rPr lang="en-US" altLang="zh-TW" sz="1000" dirty="0">
                <a:solidFill>
                  <a:schemeClr val="bg1">
                    <a:lumMod val="65000"/>
                  </a:schemeClr>
                </a:solidFill>
                <a:latin typeface="Open Sauce Sans Light" panose="00000400000000000000" pitchFamily="2" charset="0"/>
              </a:rPr>
              <a:t>Chun-Hsiang Chan, Tzai-Hung Wen (2021). Revisiting the effects of high-speed railway transfers in the early COVID-19 cross-province transmission in China. International Journal of Environmental Research and Public Health. Vol.18(12), 6394. https://doi.org/10.3390/ijerph18126394 (SSCI IF: 2.849; Q1 32/171 in Public, Environmental &amp; Occupational Health)</a:t>
            </a:r>
          </a:p>
        </p:txBody>
      </p:sp>
      <p:pic>
        <p:nvPicPr>
          <p:cNvPr id="17" name="圖片 16">
            <a:extLst>
              <a:ext uri="{FF2B5EF4-FFF2-40B4-BE49-F238E27FC236}">
                <a16:creationId xmlns:a16="http://schemas.microsoft.com/office/drawing/2014/main" id="{7C86B647-68F9-4773-AB57-F8056B87BA7F}"/>
              </a:ext>
            </a:extLst>
          </p:cNvPr>
          <p:cNvPicPr>
            <a:picLocks noChangeAspect="1"/>
          </p:cNvPicPr>
          <p:nvPr/>
        </p:nvPicPr>
        <p:blipFill>
          <a:blip r:embed="rId3"/>
          <a:stretch>
            <a:fillRect/>
          </a:stretch>
        </p:blipFill>
        <p:spPr>
          <a:xfrm>
            <a:off x="7589253" y="4333375"/>
            <a:ext cx="4188315" cy="2255716"/>
          </a:xfrm>
          <a:prstGeom prst="rect">
            <a:avLst/>
          </a:prstGeom>
        </p:spPr>
      </p:pic>
      <p:pic>
        <p:nvPicPr>
          <p:cNvPr id="19" name="圖片 18">
            <a:extLst>
              <a:ext uri="{FF2B5EF4-FFF2-40B4-BE49-F238E27FC236}">
                <a16:creationId xmlns:a16="http://schemas.microsoft.com/office/drawing/2014/main" id="{53913A44-891A-4A15-AF97-CB3B37BBE200}"/>
              </a:ext>
            </a:extLst>
          </p:cNvPr>
          <p:cNvPicPr>
            <a:picLocks noChangeAspect="1"/>
          </p:cNvPicPr>
          <p:nvPr/>
        </p:nvPicPr>
        <p:blipFill>
          <a:blip r:embed="rId4"/>
          <a:stretch>
            <a:fillRect/>
          </a:stretch>
        </p:blipFill>
        <p:spPr>
          <a:xfrm>
            <a:off x="4718550" y="1762840"/>
            <a:ext cx="2664183" cy="2511770"/>
          </a:xfrm>
          <a:prstGeom prst="rect">
            <a:avLst/>
          </a:prstGeom>
        </p:spPr>
      </p:pic>
      <p:pic>
        <p:nvPicPr>
          <p:cNvPr id="20" name="圖片 19">
            <a:extLst>
              <a:ext uri="{FF2B5EF4-FFF2-40B4-BE49-F238E27FC236}">
                <a16:creationId xmlns:a16="http://schemas.microsoft.com/office/drawing/2014/main" id="{A4B5D730-3F30-4598-92E2-5BA20DF8362E}"/>
              </a:ext>
            </a:extLst>
          </p:cNvPr>
          <p:cNvPicPr>
            <a:picLocks noChangeAspect="1"/>
          </p:cNvPicPr>
          <p:nvPr/>
        </p:nvPicPr>
        <p:blipFill>
          <a:blip r:embed="rId5"/>
          <a:stretch>
            <a:fillRect/>
          </a:stretch>
        </p:blipFill>
        <p:spPr>
          <a:xfrm>
            <a:off x="4718550" y="4327295"/>
            <a:ext cx="2450804" cy="2255716"/>
          </a:xfrm>
          <a:prstGeom prst="rect">
            <a:avLst/>
          </a:prstGeom>
        </p:spPr>
      </p:pic>
      <p:sp>
        <p:nvSpPr>
          <p:cNvPr id="12" name="日期版面配置區 11">
            <a:extLst>
              <a:ext uri="{FF2B5EF4-FFF2-40B4-BE49-F238E27FC236}">
                <a16:creationId xmlns:a16="http://schemas.microsoft.com/office/drawing/2014/main" id="{4158C7D4-9847-4B9D-8404-504E5BB4EB6A}"/>
              </a:ext>
            </a:extLst>
          </p:cNvPr>
          <p:cNvSpPr>
            <a:spLocks noGrp="1"/>
          </p:cNvSpPr>
          <p:nvPr>
            <p:ph type="dt" sz="half" idx="10"/>
          </p:nvPr>
        </p:nvSpPr>
        <p:spPr/>
        <p:txBody>
          <a:bodyPr/>
          <a:lstStyle/>
          <a:p>
            <a:r>
              <a:rPr lang="en-US" altLang="zh-TW"/>
              <a:t>2021/09/22</a:t>
            </a:r>
            <a:endParaRPr lang="zh-TW" altLang="en-US"/>
          </a:p>
        </p:txBody>
      </p:sp>
      <p:sp>
        <p:nvSpPr>
          <p:cNvPr id="13" name="投影片編號版面配置區 12">
            <a:extLst>
              <a:ext uri="{FF2B5EF4-FFF2-40B4-BE49-F238E27FC236}">
                <a16:creationId xmlns:a16="http://schemas.microsoft.com/office/drawing/2014/main" id="{E283872A-5BCA-4D25-86CE-D02942273F6C}"/>
              </a:ext>
            </a:extLst>
          </p:cNvPr>
          <p:cNvSpPr>
            <a:spLocks noGrp="1"/>
          </p:cNvSpPr>
          <p:nvPr>
            <p:ph type="sldNum" sz="quarter" idx="12"/>
          </p:nvPr>
        </p:nvSpPr>
        <p:spPr/>
        <p:txBody>
          <a:bodyPr/>
          <a:lstStyle/>
          <a:p>
            <a:fld id="{AAE92928-8ED7-4A77-A5A9-AA9BE3F08F74}" type="slidenum">
              <a:rPr lang="zh-TW" altLang="en-US" smtClean="0"/>
              <a:t>12</a:t>
            </a:fld>
            <a:endParaRPr lang="zh-TW" altLang="en-US"/>
          </a:p>
        </p:txBody>
      </p:sp>
    </p:spTree>
    <p:extLst>
      <p:ext uri="{BB962C8B-B14F-4D97-AF65-F5344CB8AC3E}">
        <p14:creationId xmlns:p14="http://schemas.microsoft.com/office/powerpoint/2010/main" val="3118436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61E59F83-4794-4A5C-8894-79C13126D17E}"/>
              </a:ext>
            </a:extLst>
          </p:cNvPr>
          <p:cNvPicPr>
            <a:picLocks noChangeAspect="1"/>
          </p:cNvPicPr>
          <p:nvPr/>
        </p:nvPicPr>
        <p:blipFill>
          <a:blip r:embed="rId2"/>
          <a:stretch>
            <a:fillRect/>
          </a:stretch>
        </p:blipFill>
        <p:spPr>
          <a:xfrm>
            <a:off x="3732367" y="2060091"/>
            <a:ext cx="5194242" cy="2383743"/>
          </a:xfrm>
          <a:prstGeom prst="rect">
            <a:avLst/>
          </a:prstGeom>
        </p:spPr>
      </p:pic>
      <p:sp>
        <p:nvSpPr>
          <p:cNvPr id="3" name="文字方塊 2">
            <a:extLst>
              <a:ext uri="{FF2B5EF4-FFF2-40B4-BE49-F238E27FC236}">
                <a16:creationId xmlns:a16="http://schemas.microsoft.com/office/drawing/2014/main" id="{0E80CDCD-80C0-4CB1-BB5A-98BD4648E64C}"/>
              </a:ext>
            </a:extLst>
          </p:cNvPr>
          <p:cNvSpPr txBox="1"/>
          <p:nvPr/>
        </p:nvSpPr>
        <p:spPr>
          <a:xfrm>
            <a:off x="330500" y="612475"/>
            <a:ext cx="10302936" cy="830997"/>
          </a:xfrm>
          <a:prstGeom prst="rect">
            <a:avLst/>
          </a:prstGeom>
          <a:noFill/>
        </p:spPr>
        <p:txBody>
          <a:bodyPr wrap="square" rtlCol="0">
            <a:spAutoFit/>
          </a:bodyPr>
          <a:lstStyle/>
          <a:p>
            <a:r>
              <a:rPr lang="en-US" altLang="zh-TW" sz="4800" b="1" dirty="0">
                <a:solidFill>
                  <a:srgbClr val="7030A0"/>
                </a:solidFill>
                <a:latin typeface="Open Sauce One ExtraBold" pitchFamily="2" charset="0"/>
              </a:rPr>
              <a:t>Starch - </a:t>
            </a:r>
            <a:r>
              <a:rPr lang="en-US" altLang="zh-TW" sz="4800" b="1" i="1" dirty="0">
                <a:solidFill>
                  <a:srgbClr val="7030A0"/>
                </a:solidFill>
                <a:latin typeface="Open Sauce One ExtraBold" pitchFamily="2" charset="0"/>
              </a:rPr>
              <a:t>in vitro </a:t>
            </a:r>
            <a:r>
              <a:rPr lang="en-US" altLang="zh-TW" sz="4800" b="1" dirty="0">
                <a:solidFill>
                  <a:srgbClr val="7030A0"/>
                </a:solidFill>
                <a:latin typeface="Open Sauce One ExtraBold" pitchFamily="2" charset="0"/>
              </a:rPr>
              <a:t>digestibility </a:t>
            </a:r>
            <a:r>
              <a:rPr lang="en-US" altLang="zh-TW" sz="2000" b="1" dirty="0">
                <a:solidFill>
                  <a:schemeClr val="bg1">
                    <a:lumMod val="75000"/>
                  </a:schemeClr>
                </a:solidFill>
                <a:latin typeface="Open Sauce One ExtraBold" pitchFamily="2" charset="0"/>
              </a:rPr>
              <a:t>| Part 5 |</a:t>
            </a:r>
            <a:endParaRPr lang="zh-TW" altLang="en-US" sz="4800" b="1" dirty="0">
              <a:solidFill>
                <a:schemeClr val="bg1">
                  <a:lumMod val="75000"/>
                </a:schemeClr>
              </a:solidFill>
              <a:latin typeface="Open Sauce One ExtraBold" pitchFamily="2" charset="0"/>
            </a:endParaRPr>
          </a:p>
        </p:txBody>
      </p:sp>
      <p:grpSp>
        <p:nvGrpSpPr>
          <p:cNvPr id="4" name="群組 3">
            <a:extLst>
              <a:ext uri="{FF2B5EF4-FFF2-40B4-BE49-F238E27FC236}">
                <a16:creationId xmlns:a16="http://schemas.microsoft.com/office/drawing/2014/main" id="{FC2008C6-8F4E-481F-935C-E8EEACC981C4}"/>
              </a:ext>
            </a:extLst>
          </p:cNvPr>
          <p:cNvGrpSpPr/>
          <p:nvPr/>
        </p:nvGrpSpPr>
        <p:grpSpPr>
          <a:xfrm>
            <a:off x="355818" y="1784243"/>
            <a:ext cx="11480363" cy="171450"/>
            <a:chOff x="838200" y="2271712"/>
            <a:chExt cx="11480363" cy="171450"/>
          </a:xfrm>
          <a:solidFill>
            <a:srgbClr val="FFC000"/>
          </a:solidFill>
        </p:grpSpPr>
        <p:sp>
          <p:nvSpPr>
            <p:cNvPr id="5" name="矩形 4">
              <a:extLst>
                <a:ext uri="{FF2B5EF4-FFF2-40B4-BE49-F238E27FC236}">
                  <a16:creationId xmlns:a16="http://schemas.microsoft.com/office/drawing/2014/main" id="{2054C958-850E-4B9B-8E38-DB9FB5879945}"/>
                </a:ext>
              </a:extLst>
            </p:cNvPr>
            <p:cNvSpPr/>
            <p:nvPr/>
          </p:nvSpPr>
          <p:spPr>
            <a:xfrm>
              <a:off x="838200" y="2271712"/>
              <a:ext cx="295215" cy="17145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A8C7CE67-8921-4430-94D8-387A42CC3531}"/>
                </a:ext>
              </a:extLst>
            </p:cNvPr>
            <p:cNvCxnSpPr>
              <a:cxnSpLocks/>
            </p:cNvCxnSpPr>
            <p:nvPr/>
          </p:nvCxnSpPr>
          <p:spPr>
            <a:xfrm>
              <a:off x="889956" y="2357437"/>
              <a:ext cx="11428607" cy="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7" name="文字方塊 6">
            <a:extLst>
              <a:ext uri="{FF2B5EF4-FFF2-40B4-BE49-F238E27FC236}">
                <a16:creationId xmlns:a16="http://schemas.microsoft.com/office/drawing/2014/main" id="{263F4181-714F-4659-81A0-3416605CE27C}"/>
              </a:ext>
            </a:extLst>
          </p:cNvPr>
          <p:cNvSpPr txBox="1"/>
          <p:nvPr/>
        </p:nvSpPr>
        <p:spPr>
          <a:xfrm>
            <a:off x="349550" y="1402847"/>
            <a:ext cx="8440131" cy="276999"/>
          </a:xfrm>
          <a:prstGeom prst="rect">
            <a:avLst/>
          </a:prstGeom>
          <a:noFill/>
        </p:spPr>
        <p:txBody>
          <a:bodyPr wrap="none" rtlCol="0">
            <a:spAutoFit/>
          </a:bodyPr>
          <a:lstStyle/>
          <a:p>
            <a:r>
              <a:rPr lang="en-US" altLang="zh-TW" sz="1200" dirty="0">
                <a:solidFill>
                  <a:srgbClr val="FFC000"/>
                </a:solidFill>
                <a:latin typeface="Open Sauce One" panose="00000500000000000000" pitchFamily="2" charset="0"/>
              </a:rPr>
              <a:t>Master Thesis | Department of Food Science, Nutrition, and Nutraceutical Biotechnology | Shih </a:t>
            </a:r>
            <a:r>
              <a:rPr lang="en-US" altLang="zh-TW" sz="1200" dirty="0" err="1">
                <a:solidFill>
                  <a:srgbClr val="FFC000"/>
                </a:solidFill>
                <a:latin typeface="Open Sauce One" panose="00000500000000000000" pitchFamily="2" charset="0"/>
              </a:rPr>
              <a:t>Chien</a:t>
            </a:r>
            <a:r>
              <a:rPr lang="en-US" altLang="zh-TW" sz="1200" dirty="0">
                <a:solidFill>
                  <a:srgbClr val="FFC000"/>
                </a:solidFill>
                <a:latin typeface="Open Sauce One" panose="00000500000000000000" pitchFamily="2" charset="0"/>
              </a:rPr>
              <a:t> University</a:t>
            </a:r>
            <a:endParaRPr lang="zh-TW" altLang="en-US" sz="1200" dirty="0">
              <a:solidFill>
                <a:srgbClr val="FFC000"/>
              </a:solidFill>
              <a:latin typeface="Open Sauce One" panose="00000500000000000000" pitchFamily="2" charset="0"/>
            </a:endParaRPr>
          </a:p>
        </p:txBody>
      </p:sp>
      <p:pic>
        <p:nvPicPr>
          <p:cNvPr id="14" name="圖片 13">
            <a:extLst>
              <a:ext uri="{FF2B5EF4-FFF2-40B4-BE49-F238E27FC236}">
                <a16:creationId xmlns:a16="http://schemas.microsoft.com/office/drawing/2014/main" id="{795D1986-99AD-447F-AA7F-E368F99CA042}"/>
              </a:ext>
            </a:extLst>
          </p:cNvPr>
          <p:cNvPicPr>
            <a:picLocks noChangeAspect="1"/>
          </p:cNvPicPr>
          <p:nvPr/>
        </p:nvPicPr>
        <p:blipFill rotWithShape="1">
          <a:blip r:embed="rId3"/>
          <a:srcRect r="66351"/>
          <a:stretch/>
        </p:blipFill>
        <p:spPr>
          <a:xfrm>
            <a:off x="10747110" y="4518186"/>
            <a:ext cx="1069135" cy="1055751"/>
          </a:xfrm>
          <a:prstGeom prst="rect">
            <a:avLst/>
          </a:prstGeom>
        </p:spPr>
      </p:pic>
      <p:pic>
        <p:nvPicPr>
          <p:cNvPr id="16" name="圖片 15">
            <a:extLst>
              <a:ext uri="{FF2B5EF4-FFF2-40B4-BE49-F238E27FC236}">
                <a16:creationId xmlns:a16="http://schemas.microsoft.com/office/drawing/2014/main" id="{218780DF-0802-4298-90ED-5855CA640758}"/>
              </a:ext>
            </a:extLst>
          </p:cNvPr>
          <p:cNvPicPr>
            <a:picLocks noChangeAspect="1"/>
          </p:cNvPicPr>
          <p:nvPr/>
        </p:nvPicPr>
        <p:blipFill rotWithShape="1">
          <a:blip r:embed="rId3"/>
          <a:srcRect l="32247" r="34103"/>
          <a:stretch/>
        </p:blipFill>
        <p:spPr>
          <a:xfrm>
            <a:off x="10747110" y="5627998"/>
            <a:ext cx="1069135" cy="1055751"/>
          </a:xfrm>
          <a:prstGeom prst="rect">
            <a:avLst/>
          </a:prstGeom>
        </p:spPr>
      </p:pic>
      <p:pic>
        <p:nvPicPr>
          <p:cNvPr id="15" name="圖片 14">
            <a:extLst>
              <a:ext uri="{FF2B5EF4-FFF2-40B4-BE49-F238E27FC236}">
                <a16:creationId xmlns:a16="http://schemas.microsoft.com/office/drawing/2014/main" id="{5F427D4F-0D6A-4D86-996F-56349A406083}"/>
              </a:ext>
            </a:extLst>
          </p:cNvPr>
          <p:cNvPicPr>
            <a:picLocks noChangeAspect="1"/>
          </p:cNvPicPr>
          <p:nvPr/>
        </p:nvPicPr>
        <p:blipFill>
          <a:blip r:embed="rId4"/>
          <a:stretch>
            <a:fillRect/>
          </a:stretch>
        </p:blipFill>
        <p:spPr>
          <a:xfrm>
            <a:off x="7250250" y="4518171"/>
            <a:ext cx="3328704" cy="2164268"/>
          </a:xfrm>
          <a:prstGeom prst="rect">
            <a:avLst/>
          </a:prstGeom>
        </p:spPr>
      </p:pic>
      <p:pic>
        <p:nvPicPr>
          <p:cNvPr id="11" name="圖片 10">
            <a:extLst>
              <a:ext uri="{FF2B5EF4-FFF2-40B4-BE49-F238E27FC236}">
                <a16:creationId xmlns:a16="http://schemas.microsoft.com/office/drawing/2014/main" id="{D8D3C83A-31A3-4544-884C-EEB789D8E5FC}"/>
              </a:ext>
            </a:extLst>
          </p:cNvPr>
          <p:cNvPicPr>
            <a:picLocks noChangeAspect="1"/>
          </p:cNvPicPr>
          <p:nvPr/>
        </p:nvPicPr>
        <p:blipFill>
          <a:blip r:embed="rId5"/>
          <a:stretch>
            <a:fillRect/>
          </a:stretch>
        </p:blipFill>
        <p:spPr>
          <a:xfrm>
            <a:off x="365261" y="2067215"/>
            <a:ext cx="3048264" cy="4615072"/>
          </a:xfrm>
          <a:prstGeom prst="rect">
            <a:avLst/>
          </a:prstGeom>
        </p:spPr>
      </p:pic>
      <p:pic>
        <p:nvPicPr>
          <p:cNvPr id="17" name="圖片 16">
            <a:extLst>
              <a:ext uri="{FF2B5EF4-FFF2-40B4-BE49-F238E27FC236}">
                <a16:creationId xmlns:a16="http://schemas.microsoft.com/office/drawing/2014/main" id="{E2D0BD6E-E90B-4D22-B977-FF63DCCC75EA}"/>
              </a:ext>
            </a:extLst>
          </p:cNvPr>
          <p:cNvPicPr>
            <a:picLocks noChangeAspect="1"/>
          </p:cNvPicPr>
          <p:nvPr/>
        </p:nvPicPr>
        <p:blipFill>
          <a:blip r:embed="rId6"/>
          <a:stretch>
            <a:fillRect/>
          </a:stretch>
        </p:blipFill>
        <p:spPr>
          <a:xfrm>
            <a:off x="3720774" y="4518171"/>
            <a:ext cx="3475021" cy="2164268"/>
          </a:xfrm>
          <a:prstGeom prst="rect">
            <a:avLst/>
          </a:prstGeom>
        </p:spPr>
      </p:pic>
      <p:pic>
        <p:nvPicPr>
          <p:cNvPr id="18" name="圖片 17">
            <a:extLst>
              <a:ext uri="{FF2B5EF4-FFF2-40B4-BE49-F238E27FC236}">
                <a16:creationId xmlns:a16="http://schemas.microsoft.com/office/drawing/2014/main" id="{F5EE70F8-DE2E-4095-824E-0113BCB4A0AB}"/>
              </a:ext>
            </a:extLst>
          </p:cNvPr>
          <p:cNvPicPr>
            <a:picLocks noChangeAspect="1"/>
          </p:cNvPicPr>
          <p:nvPr/>
        </p:nvPicPr>
        <p:blipFill>
          <a:blip r:embed="rId7"/>
          <a:stretch>
            <a:fillRect/>
          </a:stretch>
        </p:blipFill>
        <p:spPr>
          <a:xfrm>
            <a:off x="9199268" y="2067215"/>
            <a:ext cx="2615411" cy="2365453"/>
          </a:xfrm>
          <a:prstGeom prst="rect">
            <a:avLst/>
          </a:prstGeom>
        </p:spPr>
      </p:pic>
      <p:sp>
        <p:nvSpPr>
          <p:cNvPr id="8" name="矩形 7">
            <a:extLst>
              <a:ext uri="{FF2B5EF4-FFF2-40B4-BE49-F238E27FC236}">
                <a16:creationId xmlns:a16="http://schemas.microsoft.com/office/drawing/2014/main" id="{B9E74529-D58F-4530-AA49-08BBFB317E53}"/>
              </a:ext>
            </a:extLst>
          </p:cNvPr>
          <p:cNvSpPr/>
          <p:nvPr/>
        </p:nvSpPr>
        <p:spPr>
          <a:xfrm>
            <a:off x="330500" y="215174"/>
            <a:ext cx="11428607" cy="400110"/>
          </a:xfrm>
          <a:prstGeom prst="rect">
            <a:avLst/>
          </a:prstGeom>
        </p:spPr>
        <p:txBody>
          <a:bodyPr wrap="square">
            <a:spAutoFit/>
          </a:bodyPr>
          <a:lstStyle/>
          <a:p>
            <a:pPr algn="just">
              <a:spcAft>
                <a:spcPts val="600"/>
              </a:spcAft>
            </a:pPr>
            <a:r>
              <a:rPr lang="en-US" altLang="zh-TW" sz="1000" dirty="0">
                <a:solidFill>
                  <a:schemeClr val="bg1">
                    <a:lumMod val="65000"/>
                  </a:schemeClr>
                </a:solidFill>
                <a:latin typeface="Open Sauce One Light" panose="00000400000000000000" pitchFamily="2" charset="0"/>
              </a:rPr>
              <a:t>Chun-Hsiang Chan, Ri-</a:t>
            </a:r>
            <a:r>
              <a:rPr lang="en-US" altLang="zh-TW" sz="1000" dirty="0" err="1">
                <a:solidFill>
                  <a:schemeClr val="bg1">
                    <a:lumMod val="65000"/>
                  </a:schemeClr>
                </a:solidFill>
                <a:latin typeface="Open Sauce One Light" panose="00000400000000000000" pitchFamily="2" charset="0"/>
              </a:rPr>
              <a:t>Gui</a:t>
            </a:r>
            <a:r>
              <a:rPr lang="en-US" altLang="zh-TW" sz="1000" dirty="0">
                <a:solidFill>
                  <a:schemeClr val="bg1">
                    <a:lumMod val="65000"/>
                  </a:schemeClr>
                </a:solidFill>
                <a:latin typeface="Open Sauce One Light" panose="00000400000000000000" pitchFamily="2" charset="0"/>
              </a:rPr>
              <a:t> Wu, Yi-Yuan Shao (2021). The effects of ultrasonic treatment on physicochemical properties and </a:t>
            </a:r>
            <a:r>
              <a:rPr lang="en-US" altLang="zh-TW" sz="1000" i="1" dirty="0">
                <a:solidFill>
                  <a:schemeClr val="bg1">
                    <a:lumMod val="65000"/>
                  </a:schemeClr>
                </a:solidFill>
                <a:latin typeface="Open Sauce One Light" panose="00000400000000000000" pitchFamily="2" charset="0"/>
              </a:rPr>
              <a:t>in vitro </a:t>
            </a:r>
            <a:r>
              <a:rPr lang="en-US" altLang="zh-TW" sz="1000" dirty="0">
                <a:solidFill>
                  <a:schemeClr val="bg1">
                    <a:lumMod val="65000"/>
                  </a:schemeClr>
                </a:solidFill>
                <a:latin typeface="Open Sauce One Light" panose="00000400000000000000" pitchFamily="2" charset="0"/>
              </a:rPr>
              <a:t>digestibility of </a:t>
            </a:r>
            <a:r>
              <a:rPr lang="en-US" altLang="zh-TW" sz="1000" dirty="0" err="1">
                <a:solidFill>
                  <a:schemeClr val="bg1">
                    <a:lumMod val="65000"/>
                  </a:schemeClr>
                </a:solidFill>
                <a:latin typeface="Open Sauce One Light" panose="00000400000000000000" pitchFamily="2" charset="0"/>
              </a:rPr>
              <a:t>semigelatinized</a:t>
            </a:r>
            <a:r>
              <a:rPr lang="en-US" altLang="zh-TW" sz="1000" dirty="0">
                <a:solidFill>
                  <a:schemeClr val="bg1">
                    <a:lumMod val="65000"/>
                  </a:schemeClr>
                </a:solidFill>
                <a:latin typeface="Open Sauce One Light" panose="00000400000000000000" pitchFamily="2" charset="0"/>
              </a:rPr>
              <a:t> high amylose maize starch. Food Hydrocolloids. Vol.119, 106831. https://doi.org/10.1016/j.foodhyd.2021.106831 (SCI IF: 9.147; Q1 4/71 in Applied Chemistry; Q1 5/139 in Food Science &amp; Technology)</a:t>
            </a:r>
          </a:p>
        </p:txBody>
      </p:sp>
      <p:sp>
        <p:nvSpPr>
          <p:cNvPr id="9" name="日期版面配置區 8">
            <a:extLst>
              <a:ext uri="{FF2B5EF4-FFF2-40B4-BE49-F238E27FC236}">
                <a16:creationId xmlns:a16="http://schemas.microsoft.com/office/drawing/2014/main" id="{B223FD05-48B0-425D-A241-B858EE99E82C}"/>
              </a:ext>
            </a:extLst>
          </p:cNvPr>
          <p:cNvSpPr>
            <a:spLocks noGrp="1"/>
          </p:cNvSpPr>
          <p:nvPr>
            <p:ph type="dt" sz="half" idx="10"/>
          </p:nvPr>
        </p:nvSpPr>
        <p:spPr/>
        <p:txBody>
          <a:bodyPr/>
          <a:lstStyle/>
          <a:p>
            <a:r>
              <a:rPr lang="en-US" altLang="zh-TW"/>
              <a:t>2021/09/22</a:t>
            </a:r>
            <a:endParaRPr lang="zh-TW" altLang="en-US"/>
          </a:p>
        </p:txBody>
      </p:sp>
      <p:sp>
        <p:nvSpPr>
          <p:cNvPr id="10" name="投影片編號版面配置區 9">
            <a:extLst>
              <a:ext uri="{FF2B5EF4-FFF2-40B4-BE49-F238E27FC236}">
                <a16:creationId xmlns:a16="http://schemas.microsoft.com/office/drawing/2014/main" id="{8FE8A5B4-2853-494F-BF9D-2E44C0FF442A}"/>
              </a:ext>
            </a:extLst>
          </p:cNvPr>
          <p:cNvSpPr>
            <a:spLocks noGrp="1"/>
          </p:cNvSpPr>
          <p:nvPr>
            <p:ph type="sldNum" sz="quarter" idx="12"/>
          </p:nvPr>
        </p:nvSpPr>
        <p:spPr/>
        <p:txBody>
          <a:bodyPr/>
          <a:lstStyle/>
          <a:p>
            <a:fld id="{AAE92928-8ED7-4A77-A5A9-AA9BE3F08F74}" type="slidenum">
              <a:rPr lang="zh-TW" altLang="en-US" smtClean="0"/>
              <a:t>13</a:t>
            </a:fld>
            <a:endParaRPr lang="zh-TW" altLang="en-US"/>
          </a:p>
        </p:txBody>
      </p:sp>
    </p:spTree>
    <p:extLst>
      <p:ext uri="{BB962C8B-B14F-4D97-AF65-F5344CB8AC3E}">
        <p14:creationId xmlns:p14="http://schemas.microsoft.com/office/powerpoint/2010/main" val="3955022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14</a:t>
            </a:fld>
            <a:endParaRPr lang="zh-TW" altLang="en-US"/>
          </a:p>
        </p:txBody>
      </p:sp>
      <p:sp>
        <p:nvSpPr>
          <p:cNvPr id="6" name="標題 1">
            <a:extLst>
              <a:ext uri="{FF2B5EF4-FFF2-40B4-BE49-F238E27FC236}">
                <a16:creationId xmlns:a16="http://schemas.microsoft.com/office/drawing/2014/main" id="{B77F5E80-86B7-48B6-8CE9-D64085731077}"/>
              </a:ext>
            </a:extLst>
          </p:cNvPr>
          <p:cNvSpPr>
            <a:spLocks noGrp="1"/>
          </p:cNvSpPr>
          <p:nvPr>
            <p:ph type="title"/>
          </p:nvPr>
        </p:nvSpPr>
        <p:spPr>
          <a:xfrm>
            <a:off x="838200" y="673190"/>
            <a:ext cx="5257800" cy="1017498"/>
          </a:xfrm>
        </p:spPr>
        <p:txBody>
          <a:bodyPr/>
          <a:lstStyle/>
          <a:p>
            <a:r>
              <a:rPr lang="zh-TW" altLang="en-US" b="1" dirty="0">
                <a:solidFill>
                  <a:srgbClr val="7030A0"/>
                </a:solidFill>
                <a:latin typeface="Arial" panose="020B0604020202020204" pitchFamily="34" charset="0"/>
                <a:cs typeface="Arial" panose="020B0604020202020204" pitchFamily="34" charset="0"/>
              </a:rPr>
              <a:t>課程大綱</a:t>
            </a:r>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2182008"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&lt;Syllabus/&gt;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9866498" y="6225733"/>
            <a:ext cx="2182009"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&lt;/Syllabus&gt;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1" name="內容版面配置區 9">
            <a:extLst>
              <a:ext uri="{FF2B5EF4-FFF2-40B4-BE49-F238E27FC236}">
                <a16:creationId xmlns:a16="http://schemas.microsoft.com/office/drawing/2014/main" id="{3C98FC0B-6B19-4A7E-9C24-9534450A1718}"/>
              </a:ext>
            </a:extLst>
          </p:cNvPr>
          <p:cNvSpPr txBox="1">
            <a:spLocks/>
          </p:cNvSpPr>
          <p:nvPr/>
        </p:nvSpPr>
        <p:spPr>
          <a:xfrm>
            <a:off x="938203" y="2123417"/>
            <a:ext cx="9020175" cy="3927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TW" b="1" dirty="0"/>
          </a:p>
        </p:txBody>
      </p:sp>
      <p:sp>
        <p:nvSpPr>
          <p:cNvPr id="14" name="內容版面配置區 9">
            <a:extLst>
              <a:ext uri="{FF2B5EF4-FFF2-40B4-BE49-F238E27FC236}">
                <a16:creationId xmlns:a16="http://schemas.microsoft.com/office/drawing/2014/main" id="{F3EA86D0-4DD1-41C3-B656-42B1CBE0D0D7}"/>
              </a:ext>
            </a:extLst>
          </p:cNvPr>
          <p:cNvSpPr>
            <a:spLocks noGrp="1"/>
          </p:cNvSpPr>
          <p:nvPr>
            <p:ph idx="1"/>
          </p:nvPr>
        </p:nvSpPr>
        <p:spPr>
          <a:xfrm>
            <a:off x="838200" y="2109460"/>
            <a:ext cx="5991808" cy="3927804"/>
          </a:xfrm>
        </p:spPr>
        <p:txBody>
          <a:bodyPr>
            <a:normAutofit/>
          </a:bodyPr>
          <a:lstStyle/>
          <a:p>
            <a:pPr marL="0" indent="0">
              <a:buNone/>
            </a:pPr>
            <a:r>
              <a:rPr lang="en-US" altLang="zh-TW" sz="1800" b="1" dirty="0"/>
              <a:t>W1  </a:t>
            </a:r>
            <a:r>
              <a:rPr lang="zh-TW" altLang="en-US" sz="1800" b="1" dirty="0"/>
              <a:t> </a:t>
            </a:r>
            <a:r>
              <a:rPr lang="en-US" altLang="zh-TW" sz="1800" b="1" dirty="0"/>
              <a:t>0922 Introduction</a:t>
            </a:r>
          </a:p>
          <a:p>
            <a:pPr marL="0" indent="0">
              <a:buNone/>
            </a:pPr>
            <a:r>
              <a:rPr lang="en-US" altLang="zh-TW" sz="1800" b="1" dirty="0"/>
              <a:t>W2   0929 Review: C Variables &amp; Loop</a:t>
            </a:r>
          </a:p>
          <a:p>
            <a:pPr marL="0" indent="0">
              <a:buNone/>
            </a:pPr>
            <a:r>
              <a:rPr lang="en-US" altLang="zh-TW" sz="1800" b="1" dirty="0"/>
              <a:t>W3   1006 Review: C Condition &amp; Array</a:t>
            </a:r>
          </a:p>
          <a:p>
            <a:pPr marL="0" indent="0">
              <a:buNone/>
            </a:pPr>
            <a:r>
              <a:rPr lang="en-US" altLang="zh-TW" sz="1800" b="1" dirty="0"/>
              <a:t>W4   1013 Function - Basic</a:t>
            </a:r>
          </a:p>
          <a:p>
            <a:pPr marL="0" indent="0">
              <a:buNone/>
            </a:pPr>
            <a:r>
              <a:rPr lang="en-US" altLang="zh-TW" sz="1800" b="1" dirty="0"/>
              <a:t>W5   1020 Function - Advance</a:t>
            </a:r>
          </a:p>
          <a:p>
            <a:pPr marL="0" indent="0">
              <a:buNone/>
            </a:pPr>
            <a:r>
              <a:rPr lang="en-US" altLang="zh-TW" sz="1800" b="1" dirty="0"/>
              <a:t>W6   1027 Pointer I</a:t>
            </a:r>
          </a:p>
          <a:p>
            <a:pPr marL="0" indent="0">
              <a:buNone/>
            </a:pPr>
            <a:r>
              <a:rPr lang="en-US" altLang="zh-TW" sz="1800" b="1" dirty="0"/>
              <a:t>W7   1103 Pointer II</a:t>
            </a:r>
          </a:p>
          <a:p>
            <a:pPr marL="0" indent="0">
              <a:buNone/>
            </a:pPr>
            <a:r>
              <a:rPr lang="en-US" altLang="zh-TW" sz="1800" b="1" dirty="0"/>
              <a:t>W8   1110 Pointer III</a:t>
            </a:r>
            <a:endParaRPr lang="en-US" altLang="zh-TW" sz="1800" b="1" strike="sngStrike" dirty="0"/>
          </a:p>
          <a:p>
            <a:pPr marL="0" indent="0">
              <a:buNone/>
            </a:pPr>
            <a:r>
              <a:rPr lang="en-US" altLang="zh-TW" sz="1800" b="1" dirty="0"/>
              <a:t>W9   1117 Mid-term Exam</a:t>
            </a:r>
          </a:p>
          <a:p>
            <a:pPr marL="0" indent="0">
              <a:buNone/>
            </a:pPr>
            <a:r>
              <a:rPr lang="en-US" altLang="zh-TW" sz="1800" b="1" dirty="0"/>
              <a:t>W10 1124 Final Project Introduction &amp; Brainstorming</a:t>
            </a:r>
          </a:p>
        </p:txBody>
      </p:sp>
      <p:sp>
        <p:nvSpPr>
          <p:cNvPr id="10" name="內容版面配置區 9">
            <a:extLst>
              <a:ext uri="{FF2B5EF4-FFF2-40B4-BE49-F238E27FC236}">
                <a16:creationId xmlns:a16="http://schemas.microsoft.com/office/drawing/2014/main" id="{5683C6E8-7125-4353-BF2C-E0C1716D70D5}"/>
              </a:ext>
            </a:extLst>
          </p:cNvPr>
          <p:cNvSpPr txBox="1">
            <a:spLocks/>
          </p:cNvSpPr>
          <p:nvPr/>
        </p:nvSpPr>
        <p:spPr>
          <a:xfrm>
            <a:off x="6616461" y="2122701"/>
            <a:ext cx="5503095" cy="3927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1800" b="1" dirty="0"/>
              <a:t>W11</a:t>
            </a:r>
            <a:r>
              <a:rPr lang="zh-TW" altLang="en-US" sz="1800" b="1" dirty="0"/>
              <a:t> </a:t>
            </a:r>
            <a:r>
              <a:rPr lang="en-US" altLang="zh-TW" sz="1800" b="1" dirty="0"/>
              <a:t>1201 File Processing</a:t>
            </a:r>
          </a:p>
          <a:p>
            <a:pPr marL="0" indent="0">
              <a:buNone/>
            </a:pPr>
            <a:r>
              <a:rPr lang="en-US" altLang="zh-TW" sz="1800" b="1" dirty="0"/>
              <a:t>W12 1208 String I*</a:t>
            </a:r>
          </a:p>
          <a:p>
            <a:pPr marL="0" indent="0">
              <a:buNone/>
            </a:pPr>
            <a:r>
              <a:rPr lang="en-US" altLang="zh-TW" sz="1800" b="1" dirty="0"/>
              <a:t>W13 1215 String II</a:t>
            </a:r>
            <a:r>
              <a:rPr lang="zh-TW" altLang="en-US" sz="1800" b="1" dirty="0"/>
              <a:t>*</a:t>
            </a:r>
            <a:endParaRPr lang="en-US" altLang="zh-TW" sz="1800" b="1" dirty="0"/>
          </a:p>
          <a:p>
            <a:pPr marL="0" indent="0">
              <a:buNone/>
            </a:pPr>
            <a:r>
              <a:rPr lang="en-US" altLang="zh-TW" sz="1800" b="1" dirty="0"/>
              <a:t>W14 1222 Dynamic memory allocation</a:t>
            </a:r>
          </a:p>
          <a:p>
            <a:pPr marL="0" indent="0">
              <a:buNone/>
            </a:pPr>
            <a:r>
              <a:rPr lang="en-US" altLang="zh-TW" sz="1800" b="1" dirty="0"/>
              <a:t>W15 1229 Struct and Final Project Preparation</a:t>
            </a:r>
            <a:r>
              <a:rPr lang="zh-TW" altLang="en-US" sz="1800" b="1" dirty="0"/>
              <a:t>*</a:t>
            </a:r>
            <a:endParaRPr lang="en-US" altLang="zh-TW" sz="1800" b="1" dirty="0"/>
          </a:p>
          <a:p>
            <a:pPr marL="0" indent="0">
              <a:buNone/>
            </a:pPr>
            <a:r>
              <a:rPr lang="en-US" altLang="zh-TW" sz="1800" b="1" dirty="0"/>
              <a:t>W16 0105 Final Project Presentation</a:t>
            </a:r>
          </a:p>
          <a:p>
            <a:pPr marL="0" indent="0">
              <a:buNone/>
            </a:pPr>
            <a:r>
              <a:rPr lang="en-US" altLang="zh-TW" sz="1800" b="1" dirty="0"/>
              <a:t>W17 0112 Holiday</a:t>
            </a:r>
          </a:p>
        </p:txBody>
      </p:sp>
      <p:sp>
        <p:nvSpPr>
          <p:cNvPr id="2" name="文字方塊 1">
            <a:extLst>
              <a:ext uri="{FF2B5EF4-FFF2-40B4-BE49-F238E27FC236}">
                <a16:creationId xmlns:a16="http://schemas.microsoft.com/office/drawing/2014/main" id="{B335CDAC-CA58-4F35-A403-F8DF9B6F81AB}"/>
              </a:ext>
            </a:extLst>
          </p:cNvPr>
          <p:cNvSpPr txBox="1"/>
          <p:nvPr/>
        </p:nvSpPr>
        <p:spPr>
          <a:xfrm>
            <a:off x="826826" y="5939854"/>
            <a:ext cx="2521844" cy="338554"/>
          </a:xfrm>
          <a:prstGeom prst="rect">
            <a:avLst/>
          </a:prstGeom>
          <a:noFill/>
        </p:spPr>
        <p:txBody>
          <a:bodyPr wrap="none" rtlCol="0">
            <a:spAutoFit/>
          </a:bodyPr>
          <a:lstStyle/>
          <a:p>
            <a:r>
              <a:rPr lang="zh-TW" altLang="en-US" sz="1600" b="1" dirty="0">
                <a:solidFill>
                  <a:srgbClr val="0066FF"/>
                </a:solidFill>
              </a:rPr>
              <a:t>有標註*為進度報告的週次</a:t>
            </a:r>
          </a:p>
        </p:txBody>
      </p:sp>
    </p:spTree>
    <p:extLst>
      <p:ext uri="{BB962C8B-B14F-4D97-AF65-F5344CB8AC3E}">
        <p14:creationId xmlns:p14="http://schemas.microsoft.com/office/powerpoint/2010/main" val="1789666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15</a:t>
            </a:fld>
            <a:endParaRPr lang="zh-TW" altLang="en-US"/>
          </a:p>
        </p:txBody>
      </p:sp>
      <p:sp>
        <p:nvSpPr>
          <p:cNvPr id="6" name="標題 1">
            <a:extLst>
              <a:ext uri="{FF2B5EF4-FFF2-40B4-BE49-F238E27FC236}">
                <a16:creationId xmlns:a16="http://schemas.microsoft.com/office/drawing/2014/main" id="{B77F5E80-86B7-48B6-8CE9-D64085731077}"/>
              </a:ext>
            </a:extLst>
          </p:cNvPr>
          <p:cNvSpPr>
            <a:spLocks noGrp="1"/>
          </p:cNvSpPr>
          <p:nvPr>
            <p:ph type="title"/>
          </p:nvPr>
        </p:nvSpPr>
        <p:spPr>
          <a:xfrm>
            <a:off x="838200" y="673190"/>
            <a:ext cx="9824120" cy="1017498"/>
          </a:xfrm>
        </p:spPr>
        <p:txBody>
          <a:bodyPr/>
          <a:lstStyle/>
          <a:p>
            <a:r>
              <a:rPr lang="zh-TW" altLang="en-US" b="1" dirty="0">
                <a:solidFill>
                  <a:srgbClr val="7030A0"/>
                </a:solidFill>
                <a:latin typeface="Arial" panose="020B0604020202020204" pitchFamily="34" charset="0"/>
                <a:cs typeface="Arial" panose="020B0604020202020204" pitchFamily="34" charset="0"/>
              </a:rPr>
              <a:t>課程進行方式</a:t>
            </a:r>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2182008"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&lt;Syllabus/&gt;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9866498" y="6225733"/>
            <a:ext cx="2182009"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&lt;/Syllabus&gt;</a:t>
            </a:r>
            <a:endParaRPr lang="zh-TW" altLang="en-US" sz="2800" b="1" dirty="0">
              <a:solidFill>
                <a:srgbClr val="00B050"/>
              </a:solidFill>
              <a:latin typeface="Arial" panose="020B0604020202020204" pitchFamily="34" charset="0"/>
              <a:cs typeface="Arial" panose="020B0604020202020204" pitchFamily="34" charset="0"/>
            </a:endParaRPr>
          </a:p>
        </p:txBody>
      </p:sp>
      <p:pic>
        <p:nvPicPr>
          <p:cNvPr id="7" name="圖片 6">
            <a:extLst>
              <a:ext uri="{FF2B5EF4-FFF2-40B4-BE49-F238E27FC236}">
                <a16:creationId xmlns:a16="http://schemas.microsoft.com/office/drawing/2014/main" id="{6C39DC4F-3E23-4EB4-8A9F-FFF2679938CA}"/>
              </a:ext>
            </a:extLst>
          </p:cNvPr>
          <p:cNvPicPr>
            <a:picLocks noChangeAspect="1"/>
          </p:cNvPicPr>
          <p:nvPr/>
        </p:nvPicPr>
        <p:blipFill>
          <a:blip r:embed="rId2"/>
          <a:stretch>
            <a:fillRect/>
          </a:stretch>
        </p:blipFill>
        <p:spPr>
          <a:xfrm>
            <a:off x="838199" y="2081270"/>
            <a:ext cx="5257801" cy="2941490"/>
          </a:xfrm>
          <a:prstGeom prst="rect">
            <a:avLst/>
          </a:prstGeom>
        </p:spPr>
      </p:pic>
      <p:pic>
        <p:nvPicPr>
          <p:cNvPr id="12" name="圖片 11">
            <a:extLst>
              <a:ext uri="{FF2B5EF4-FFF2-40B4-BE49-F238E27FC236}">
                <a16:creationId xmlns:a16="http://schemas.microsoft.com/office/drawing/2014/main" id="{6566EAC1-6A00-4012-B9FD-2AA5F63D33D4}"/>
              </a:ext>
            </a:extLst>
          </p:cNvPr>
          <p:cNvPicPr>
            <a:picLocks noChangeAspect="1"/>
          </p:cNvPicPr>
          <p:nvPr/>
        </p:nvPicPr>
        <p:blipFill>
          <a:blip r:embed="rId3"/>
          <a:stretch>
            <a:fillRect/>
          </a:stretch>
        </p:blipFill>
        <p:spPr>
          <a:xfrm>
            <a:off x="6134390" y="4237419"/>
            <a:ext cx="3334469" cy="1871181"/>
          </a:xfrm>
          <a:prstGeom prst="rect">
            <a:avLst/>
          </a:prstGeom>
        </p:spPr>
      </p:pic>
      <p:sp>
        <p:nvSpPr>
          <p:cNvPr id="13" name="文字方塊 12">
            <a:extLst>
              <a:ext uri="{FF2B5EF4-FFF2-40B4-BE49-F238E27FC236}">
                <a16:creationId xmlns:a16="http://schemas.microsoft.com/office/drawing/2014/main" id="{5C164B7B-95F2-455C-8429-6E4E61BB64D0}"/>
              </a:ext>
            </a:extLst>
          </p:cNvPr>
          <p:cNvSpPr txBox="1"/>
          <p:nvPr/>
        </p:nvSpPr>
        <p:spPr>
          <a:xfrm>
            <a:off x="4126568" y="1996628"/>
            <a:ext cx="1338828" cy="369332"/>
          </a:xfrm>
          <a:prstGeom prst="rect">
            <a:avLst/>
          </a:prstGeom>
          <a:noFill/>
        </p:spPr>
        <p:txBody>
          <a:bodyPr wrap="none" rtlCol="0">
            <a:spAutoFit/>
          </a:bodyPr>
          <a:lstStyle/>
          <a:p>
            <a:r>
              <a:rPr lang="zh-TW" altLang="en-US" b="1" dirty="0"/>
              <a:t>課堂小練習</a:t>
            </a:r>
          </a:p>
        </p:txBody>
      </p:sp>
      <p:sp>
        <p:nvSpPr>
          <p:cNvPr id="15" name="文字方塊 14">
            <a:extLst>
              <a:ext uri="{FF2B5EF4-FFF2-40B4-BE49-F238E27FC236}">
                <a16:creationId xmlns:a16="http://schemas.microsoft.com/office/drawing/2014/main" id="{0F05C265-821D-42EA-9CD2-FEBCCC795888}"/>
              </a:ext>
            </a:extLst>
          </p:cNvPr>
          <p:cNvSpPr txBox="1"/>
          <p:nvPr/>
        </p:nvSpPr>
        <p:spPr>
          <a:xfrm>
            <a:off x="6134390" y="3868087"/>
            <a:ext cx="646331" cy="369332"/>
          </a:xfrm>
          <a:prstGeom prst="rect">
            <a:avLst/>
          </a:prstGeom>
          <a:noFill/>
        </p:spPr>
        <p:txBody>
          <a:bodyPr wrap="none" rtlCol="0">
            <a:spAutoFit/>
          </a:bodyPr>
          <a:lstStyle/>
          <a:p>
            <a:r>
              <a:rPr lang="zh-TW" altLang="en-US" b="1" dirty="0"/>
              <a:t>作業</a:t>
            </a:r>
          </a:p>
        </p:txBody>
      </p:sp>
      <p:sp>
        <p:nvSpPr>
          <p:cNvPr id="16" name="文字方塊 15">
            <a:extLst>
              <a:ext uri="{FF2B5EF4-FFF2-40B4-BE49-F238E27FC236}">
                <a16:creationId xmlns:a16="http://schemas.microsoft.com/office/drawing/2014/main" id="{4213EBC9-F766-4DD7-B817-E29C75C59D6B}"/>
              </a:ext>
            </a:extLst>
          </p:cNvPr>
          <p:cNvSpPr txBox="1"/>
          <p:nvPr/>
        </p:nvSpPr>
        <p:spPr>
          <a:xfrm>
            <a:off x="5446555" y="1433589"/>
            <a:ext cx="4041853" cy="923330"/>
          </a:xfrm>
          <a:prstGeom prst="rect">
            <a:avLst/>
          </a:prstGeom>
          <a:noFill/>
        </p:spPr>
        <p:txBody>
          <a:bodyPr wrap="square" rtlCol="0">
            <a:spAutoFit/>
          </a:bodyPr>
          <a:lstStyle/>
          <a:p>
            <a:pPr algn="just"/>
            <a:r>
              <a:rPr lang="zh-TW" altLang="en-US" dirty="0"/>
              <a:t>課堂練習的部分會希望各位可以在整理成一個檔，下課前我會去尋每一位的程式碼的執行結果作為出席之用。</a:t>
            </a:r>
          </a:p>
        </p:txBody>
      </p:sp>
      <p:sp>
        <p:nvSpPr>
          <p:cNvPr id="17" name="文字方塊 16">
            <a:extLst>
              <a:ext uri="{FF2B5EF4-FFF2-40B4-BE49-F238E27FC236}">
                <a16:creationId xmlns:a16="http://schemas.microsoft.com/office/drawing/2014/main" id="{AAB1AC8A-22E6-4FA8-8BE9-114D6B917AEC}"/>
              </a:ext>
            </a:extLst>
          </p:cNvPr>
          <p:cNvSpPr txBox="1"/>
          <p:nvPr/>
        </p:nvSpPr>
        <p:spPr>
          <a:xfrm>
            <a:off x="6915649" y="2990924"/>
            <a:ext cx="4703697" cy="1754326"/>
          </a:xfrm>
          <a:prstGeom prst="rect">
            <a:avLst/>
          </a:prstGeom>
          <a:noFill/>
        </p:spPr>
        <p:txBody>
          <a:bodyPr wrap="square" rtlCol="0">
            <a:spAutoFit/>
          </a:bodyPr>
          <a:lstStyle/>
          <a:p>
            <a:pPr algn="just"/>
            <a:r>
              <a:rPr lang="zh-TW" altLang="en-US" dirty="0"/>
              <a:t>每周都會有一至兩個作業，最好的話是希望各位可以在課堂後練習時間完成，如果遇到比較難或是寫比較久的作業，可以帶回家繼續做。原則上，</a:t>
            </a:r>
            <a:r>
              <a:rPr lang="en-US" altLang="zh-TW" dirty="0"/>
              <a:t>deadline</a:t>
            </a:r>
            <a:r>
              <a:rPr lang="zh-TW" altLang="en-US" dirty="0"/>
              <a:t>為隔周上課前一天</a:t>
            </a:r>
            <a:r>
              <a:rPr lang="en-US" altLang="zh-TW" dirty="0"/>
              <a:t>23:59</a:t>
            </a:r>
            <a:r>
              <a:rPr lang="zh-TW" altLang="en-US" dirty="0"/>
              <a:t>上傳至作業區。遲交一天，分數打</a:t>
            </a:r>
            <a:r>
              <a:rPr lang="en-US" altLang="zh-TW" dirty="0"/>
              <a:t>8</a:t>
            </a:r>
            <a:r>
              <a:rPr lang="zh-TW" altLang="en-US" dirty="0"/>
              <a:t>折，兩天</a:t>
            </a:r>
            <a:r>
              <a:rPr lang="en-US" altLang="zh-TW" dirty="0"/>
              <a:t>64</a:t>
            </a:r>
            <a:r>
              <a:rPr lang="zh-TW" altLang="en-US" dirty="0"/>
              <a:t>折。</a:t>
            </a:r>
          </a:p>
        </p:txBody>
      </p:sp>
      <p:sp>
        <p:nvSpPr>
          <p:cNvPr id="19" name="文字方塊 18">
            <a:extLst>
              <a:ext uri="{FF2B5EF4-FFF2-40B4-BE49-F238E27FC236}">
                <a16:creationId xmlns:a16="http://schemas.microsoft.com/office/drawing/2014/main" id="{6C0E48C2-436C-49E0-824B-83FC279F4B51}"/>
              </a:ext>
            </a:extLst>
          </p:cNvPr>
          <p:cNvSpPr txBox="1"/>
          <p:nvPr/>
        </p:nvSpPr>
        <p:spPr>
          <a:xfrm>
            <a:off x="971550" y="5600700"/>
            <a:ext cx="4724370" cy="646331"/>
          </a:xfrm>
          <a:prstGeom prst="rect">
            <a:avLst/>
          </a:prstGeom>
          <a:noFill/>
        </p:spPr>
        <p:txBody>
          <a:bodyPr wrap="none" rtlCol="0">
            <a:spAutoFit/>
          </a:bodyPr>
          <a:lstStyle/>
          <a:p>
            <a:r>
              <a:rPr lang="zh-TW" altLang="en-US" dirty="0"/>
              <a:t>* 目前預計上課前一周會將課程投影片上傳。</a:t>
            </a:r>
            <a:endParaRPr lang="en-US" altLang="zh-TW" dirty="0"/>
          </a:p>
          <a:p>
            <a:r>
              <a:rPr lang="zh-TW" altLang="en-US" dirty="0"/>
              <a:t>* 期中考的進行方式視課程況狀作彈性調整。</a:t>
            </a:r>
          </a:p>
        </p:txBody>
      </p:sp>
    </p:spTree>
    <p:extLst>
      <p:ext uri="{BB962C8B-B14F-4D97-AF65-F5344CB8AC3E}">
        <p14:creationId xmlns:p14="http://schemas.microsoft.com/office/powerpoint/2010/main" val="3274497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16</a:t>
            </a:fld>
            <a:endParaRPr lang="zh-TW" altLang="en-US"/>
          </a:p>
        </p:txBody>
      </p:sp>
      <p:sp>
        <p:nvSpPr>
          <p:cNvPr id="6" name="標題 1">
            <a:extLst>
              <a:ext uri="{FF2B5EF4-FFF2-40B4-BE49-F238E27FC236}">
                <a16:creationId xmlns:a16="http://schemas.microsoft.com/office/drawing/2014/main" id="{B77F5E80-86B7-48B6-8CE9-D64085731077}"/>
              </a:ext>
            </a:extLst>
          </p:cNvPr>
          <p:cNvSpPr>
            <a:spLocks noGrp="1"/>
          </p:cNvSpPr>
          <p:nvPr>
            <p:ph type="title"/>
          </p:nvPr>
        </p:nvSpPr>
        <p:spPr>
          <a:xfrm>
            <a:off x="838200" y="673190"/>
            <a:ext cx="9824120" cy="1017498"/>
          </a:xfrm>
        </p:spPr>
        <p:txBody>
          <a:bodyPr/>
          <a:lstStyle/>
          <a:p>
            <a:r>
              <a:rPr lang="zh-TW" altLang="en-US" b="1" dirty="0">
                <a:solidFill>
                  <a:srgbClr val="7030A0"/>
                </a:solidFill>
                <a:latin typeface="Arial" panose="020B0604020202020204" pitchFamily="34" charset="0"/>
                <a:cs typeface="Arial" panose="020B0604020202020204" pitchFamily="34" charset="0"/>
              </a:rPr>
              <a:t>期末專題</a:t>
            </a:r>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2182008"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&lt;Syllabus/&gt;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9866498" y="6225733"/>
            <a:ext cx="2182009"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&lt;/Syllabus&gt;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6" name="文字方塊 15">
            <a:extLst>
              <a:ext uri="{FF2B5EF4-FFF2-40B4-BE49-F238E27FC236}">
                <a16:creationId xmlns:a16="http://schemas.microsoft.com/office/drawing/2014/main" id="{4213EBC9-F766-4DD7-B817-E29C75C59D6B}"/>
              </a:ext>
            </a:extLst>
          </p:cNvPr>
          <p:cNvSpPr txBox="1"/>
          <p:nvPr/>
        </p:nvSpPr>
        <p:spPr>
          <a:xfrm>
            <a:off x="838200" y="1690687"/>
            <a:ext cx="10515600" cy="3970318"/>
          </a:xfrm>
          <a:prstGeom prst="rect">
            <a:avLst/>
          </a:prstGeom>
          <a:noFill/>
        </p:spPr>
        <p:txBody>
          <a:bodyPr wrap="square" rtlCol="0">
            <a:spAutoFit/>
          </a:bodyPr>
          <a:lstStyle/>
          <a:p>
            <a:pPr algn="just"/>
            <a:r>
              <a:rPr lang="zh-TW" altLang="en-US" sz="2800" dirty="0"/>
              <a:t>期中考後作業</a:t>
            </a:r>
            <a:r>
              <a:rPr lang="en-US" altLang="zh-TW" sz="2800" dirty="0"/>
              <a:t>loading</a:t>
            </a:r>
            <a:r>
              <a:rPr lang="zh-TW" altLang="en-US" sz="2800" dirty="0"/>
              <a:t>會降低，為了讓大家有充足的時間做期末專題之用或是課堂討論。</a:t>
            </a:r>
            <a:endParaRPr lang="en-US" altLang="zh-TW" sz="2800" dirty="0"/>
          </a:p>
          <a:p>
            <a:pPr algn="just"/>
            <a:endParaRPr lang="en-US" altLang="zh-TW" sz="2800" dirty="0"/>
          </a:p>
          <a:p>
            <a:pPr algn="just"/>
            <a:r>
              <a:rPr lang="zh-TW" altLang="en-US" sz="2800" dirty="0"/>
              <a:t>人數為</a:t>
            </a:r>
            <a:r>
              <a:rPr lang="en-US" altLang="zh-TW" sz="2800" dirty="0"/>
              <a:t>3-5</a:t>
            </a:r>
            <a:r>
              <a:rPr lang="zh-TW" altLang="en-US" sz="2800" dirty="0"/>
              <a:t>人，全班大約分為</a:t>
            </a:r>
            <a:r>
              <a:rPr lang="en-US" altLang="zh-TW" sz="2800" dirty="0"/>
              <a:t>10</a:t>
            </a:r>
            <a:r>
              <a:rPr lang="zh-TW" altLang="en-US" sz="2800" dirty="0"/>
              <a:t>組，不過視情況而定。</a:t>
            </a:r>
            <a:endParaRPr lang="en-US" altLang="zh-TW" sz="2800" dirty="0"/>
          </a:p>
          <a:p>
            <a:pPr algn="just"/>
            <a:endParaRPr lang="en-US" altLang="zh-TW" sz="2800" dirty="0"/>
          </a:p>
          <a:p>
            <a:pPr algn="just"/>
            <a:r>
              <a:rPr lang="zh-TW" altLang="en-US" sz="2800" dirty="0"/>
              <a:t>期末成果發表前會有三次的進度報告</a:t>
            </a:r>
            <a:r>
              <a:rPr lang="en-US" altLang="zh-TW" sz="2800" dirty="0"/>
              <a:t>:</a:t>
            </a:r>
            <a:r>
              <a:rPr lang="zh-TW" altLang="en-US" sz="2800" dirty="0"/>
              <a:t> 主題發想、初步成果</a:t>
            </a:r>
            <a:r>
              <a:rPr lang="en-US" altLang="zh-TW" sz="2800" dirty="0"/>
              <a:t>(</a:t>
            </a:r>
            <a:r>
              <a:rPr lang="zh-TW" altLang="en-US" sz="2800" dirty="0"/>
              <a:t>完整程式架構 </a:t>
            </a:r>
            <a:r>
              <a:rPr lang="en-US" altLang="zh-TW" sz="2800" dirty="0"/>
              <a:t>+</a:t>
            </a:r>
            <a:r>
              <a:rPr lang="zh-TW" altLang="en-US" sz="2800" dirty="0"/>
              <a:t> </a:t>
            </a:r>
            <a:r>
              <a:rPr lang="en-US" altLang="zh-TW" sz="2800" dirty="0"/>
              <a:t>60%</a:t>
            </a:r>
            <a:r>
              <a:rPr lang="zh-TW" altLang="en-US" sz="2800" dirty="0"/>
              <a:t>左右的撰寫進度</a:t>
            </a:r>
            <a:r>
              <a:rPr lang="en-US" altLang="zh-TW" sz="2800" dirty="0"/>
              <a:t>)</a:t>
            </a:r>
            <a:r>
              <a:rPr lang="zh-TW" altLang="en-US" sz="2800" dirty="0"/>
              <a:t>、完整成果</a:t>
            </a:r>
            <a:r>
              <a:rPr lang="en-US" altLang="zh-TW" sz="2800" dirty="0"/>
              <a:t>(90%</a:t>
            </a:r>
            <a:r>
              <a:rPr lang="zh-TW" altLang="en-US" sz="2800" dirty="0"/>
              <a:t>撰寫進度</a:t>
            </a:r>
            <a:r>
              <a:rPr lang="en-US" altLang="zh-TW" sz="2800" dirty="0"/>
              <a:t>)</a:t>
            </a:r>
          </a:p>
          <a:p>
            <a:pPr algn="just"/>
            <a:endParaRPr lang="en-US" altLang="zh-TW" sz="2800" dirty="0"/>
          </a:p>
          <a:p>
            <a:pPr algn="just"/>
            <a:r>
              <a:rPr lang="zh-TW" altLang="en-US" sz="2800" dirty="0"/>
              <a:t>期末口頭發表，每組</a:t>
            </a:r>
            <a:r>
              <a:rPr lang="en-US" altLang="zh-TW" sz="2800" dirty="0"/>
              <a:t>15</a:t>
            </a:r>
            <a:r>
              <a:rPr lang="zh-TW" altLang="en-US" sz="2800" dirty="0"/>
              <a:t>分鐘，必須包含</a:t>
            </a:r>
            <a:r>
              <a:rPr lang="en-US" altLang="zh-TW" sz="2800" dirty="0"/>
              <a:t>: code review &amp; live demo!</a:t>
            </a:r>
            <a:endParaRPr lang="zh-TW" altLang="en-US" sz="2800" dirty="0"/>
          </a:p>
        </p:txBody>
      </p:sp>
    </p:spTree>
    <p:extLst>
      <p:ext uri="{BB962C8B-B14F-4D97-AF65-F5344CB8AC3E}">
        <p14:creationId xmlns:p14="http://schemas.microsoft.com/office/powerpoint/2010/main" val="300973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17</a:t>
            </a:fld>
            <a:endParaRPr lang="zh-TW" altLang="en-US"/>
          </a:p>
        </p:txBody>
      </p:sp>
      <p:sp>
        <p:nvSpPr>
          <p:cNvPr id="6" name="標題 1">
            <a:extLst>
              <a:ext uri="{FF2B5EF4-FFF2-40B4-BE49-F238E27FC236}">
                <a16:creationId xmlns:a16="http://schemas.microsoft.com/office/drawing/2014/main" id="{B77F5E80-86B7-48B6-8CE9-D64085731077}"/>
              </a:ext>
            </a:extLst>
          </p:cNvPr>
          <p:cNvSpPr>
            <a:spLocks noGrp="1"/>
          </p:cNvSpPr>
          <p:nvPr>
            <p:ph type="title"/>
          </p:nvPr>
        </p:nvSpPr>
        <p:spPr>
          <a:xfrm>
            <a:off x="838200" y="673190"/>
            <a:ext cx="9824120" cy="1017498"/>
          </a:xfrm>
        </p:spPr>
        <p:txBody>
          <a:bodyPr/>
          <a:lstStyle/>
          <a:p>
            <a:r>
              <a:rPr lang="zh-TW" altLang="en-US" b="1" dirty="0">
                <a:solidFill>
                  <a:srgbClr val="7030A0"/>
                </a:solidFill>
                <a:latin typeface="Arial" panose="020B0604020202020204" pitchFamily="34" charset="0"/>
                <a:cs typeface="Arial" panose="020B0604020202020204" pitchFamily="34" charset="0"/>
              </a:rPr>
              <a:t>課程評量方式</a:t>
            </a:r>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2521844"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&lt;Evaluation/&gt;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9526662" y="6225733"/>
            <a:ext cx="2521845"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&lt;/Evaluation&gt;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4" name="內容版面配置區 9">
            <a:extLst>
              <a:ext uri="{FF2B5EF4-FFF2-40B4-BE49-F238E27FC236}">
                <a16:creationId xmlns:a16="http://schemas.microsoft.com/office/drawing/2014/main" id="{F3EA86D0-4DD1-41C3-B656-42B1CBE0D0D7}"/>
              </a:ext>
            </a:extLst>
          </p:cNvPr>
          <p:cNvSpPr>
            <a:spLocks noGrp="1"/>
          </p:cNvSpPr>
          <p:nvPr>
            <p:ph idx="1"/>
          </p:nvPr>
        </p:nvSpPr>
        <p:spPr>
          <a:xfrm>
            <a:off x="838200" y="2109459"/>
            <a:ext cx="8178451" cy="4358015"/>
          </a:xfrm>
        </p:spPr>
        <p:txBody>
          <a:bodyPr>
            <a:normAutofit lnSpcReduction="10000"/>
          </a:bodyPr>
          <a:lstStyle/>
          <a:p>
            <a:pPr marL="0" indent="0">
              <a:buNone/>
            </a:pPr>
            <a:r>
              <a:rPr lang="zh-TW" altLang="en-US" b="1" dirty="0"/>
              <a:t>出席</a:t>
            </a:r>
            <a:r>
              <a:rPr lang="en-US" altLang="zh-TW" b="1" dirty="0"/>
              <a:t>:</a:t>
            </a:r>
            <a:r>
              <a:rPr lang="zh-TW" altLang="en-US" b="1" dirty="0"/>
              <a:t> 課堂練習作為出席標準</a:t>
            </a:r>
            <a:endParaRPr lang="en-US" altLang="zh-TW" b="1" dirty="0"/>
          </a:p>
          <a:p>
            <a:pPr marL="0" indent="0">
              <a:buNone/>
            </a:pPr>
            <a:r>
              <a:rPr lang="zh-TW" altLang="en-US" b="1" dirty="0"/>
              <a:t>課堂表現</a:t>
            </a:r>
            <a:r>
              <a:rPr lang="en-US" altLang="zh-TW" b="1" dirty="0"/>
              <a:t>:</a:t>
            </a:r>
            <a:r>
              <a:rPr lang="zh-TW" altLang="en-US" b="1" dirty="0"/>
              <a:t> </a:t>
            </a:r>
            <a:r>
              <a:rPr lang="en-US" altLang="zh-TW" b="1" dirty="0"/>
              <a:t>10</a:t>
            </a:r>
            <a:r>
              <a:rPr lang="zh-TW" altLang="en-US" b="1" dirty="0"/>
              <a:t> </a:t>
            </a:r>
            <a:r>
              <a:rPr lang="en-US" altLang="zh-TW" b="1" dirty="0"/>
              <a:t>%</a:t>
            </a:r>
          </a:p>
          <a:p>
            <a:pPr marL="0" indent="0">
              <a:buNone/>
            </a:pPr>
            <a:r>
              <a:rPr lang="zh-TW" altLang="en-US" b="1" dirty="0"/>
              <a:t>作業</a:t>
            </a:r>
            <a:r>
              <a:rPr lang="en-US" altLang="zh-TW" b="1" dirty="0"/>
              <a:t>:</a:t>
            </a:r>
            <a:r>
              <a:rPr lang="zh-TW" altLang="en-US" b="1" dirty="0"/>
              <a:t> </a:t>
            </a:r>
            <a:r>
              <a:rPr lang="en-US" altLang="zh-TW" b="1" dirty="0"/>
              <a:t>30</a:t>
            </a:r>
            <a:r>
              <a:rPr lang="zh-TW" altLang="en-US" b="1" dirty="0"/>
              <a:t> </a:t>
            </a:r>
            <a:r>
              <a:rPr lang="en-US" altLang="zh-TW" b="1" dirty="0"/>
              <a:t>%</a:t>
            </a:r>
            <a:r>
              <a:rPr lang="zh-TW" altLang="en-US" b="1" dirty="0"/>
              <a:t> </a:t>
            </a:r>
            <a:r>
              <a:rPr lang="en-US" altLang="zh-TW" b="1" dirty="0"/>
              <a:t>(</a:t>
            </a:r>
            <a:r>
              <a:rPr lang="zh-TW" altLang="en-US" b="1" dirty="0"/>
              <a:t>希望可以在課堂內完成</a:t>
            </a:r>
            <a:r>
              <a:rPr lang="en-US" altLang="zh-TW" b="1" dirty="0"/>
              <a:t>!)</a:t>
            </a:r>
          </a:p>
          <a:p>
            <a:pPr marL="0" indent="0">
              <a:buNone/>
            </a:pPr>
            <a:r>
              <a:rPr lang="zh-TW" altLang="en-US" b="1" dirty="0"/>
              <a:t>期中考</a:t>
            </a:r>
            <a:r>
              <a:rPr lang="en-US" altLang="zh-TW" b="1" dirty="0"/>
              <a:t>:</a:t>
            </a:r>
            <a:r>
              <a:rPr lang="zh-TW" altLang="en-US" b="1" dirty="0"/>
              <a:t> </a:t>
            </a:r>
            <a:r>
              <a:rPr lang="en-US" altLang="zh-TW" b="1" dirty="0"/>
              <a:t>20</a:t>
            </a:r>
            <a:r>
              <a:rPr lang="zh-TW" altLang="en-US" b="1" dirty="0"/>
              <a:t> </a:t>
            </a:r>
            <a:r>
              <a:rPr lang="en-US" altLang="zh-TW" b="1" dirty="0"/>
              <a:t>%</a:t>
            </a:r>
            <a:r>
              <a:rPr lang="zh-TW" altLang="en-US" b="1" dirty="0"/>
              <a:t> </a:t>
            </a:r>
            <a:r>
              <a:rPr lang="en-US" altLang="zh-TW" b="1" dirty="0"/>
              <a:t>(</a:t>
            </a:r>
            <a:r>
              <a:rPr lang="zh-TW" altLang="en-US" b="1" dirty="0"/>
              <a:t>視情況彈性調整</a:t>
            </a:r>
            <a:r>
              <a:rPr lang="en-US" altLang="zh-TW" b="1" dirty="0"/>
              <a:t>)</a:t>
            </a:r>
          </a:p>
          <a:p>
            <a:pPr marL="0" indent="0">
              <a:buNone/>
            </a:pPr>
            <a:r>
              <a:rPr lang="zh-TW" altLang="en-US" b="1" dirty="0"/>
              <a:t>專題製作</a:t>
            </a:r>
            <a:r>
              <a:rPr lang="en-US" altLang="zh-TW" b="1" dirty="0"/>
              <a:t>:</a:t>
            </a:r>
            <a:r>
              <a:rPr lang="zh-TW" altLang="en-US" b="1" dirty="0"/>
              <a:t> </a:t>
            </a:r>
            <a:r>
              <a:rPr lang="en-US" altLang="zh-TW" b="1" dirty="0"/>
              <a:t>30</a:t>
            </a:r>
            <a:r>
              <a:rPr lang="zh-TW" altLang="en-US" b="1" dirty="0"/>
              <a:t> </a:t>
            </a:r>
            <a:r>
              <a:rPr lang="en-US" altLang="zh-TW" b="1" dirty="0"/>
              <a:t>%</a:t>
            </a:r>
          </a:p>
          <a:p>
            <a:pPr marL="0" indent="0">
              <a:buNone/>
            </a:pPr>
            <a:r>
              <a:rPr lang="en-US" altLang="zh-TW" b="1" dirty="0"/>
              <a:t>	-</a:t>
            </a:r>
            <a:r>
              <a:rPr lang="zh-TW" altLang="en-US" b="1" dirty="0"/>
              <a:t> 主題製作完整性</a:t>
            </a:r>
            <a:r>
              <a:rPr lang="en-US" altLang="zh-TW" b="1" dirty="0"/>
              <a:t>:</a:t>
            </a:r>
            <a:r>
              <a:rPr lang="zh-TW" altLang="en-US" b="1" dirty="0"/>
              <a:t> </a:t>
            </a:r>
            <a:r>
              <a:rPr lang="en-US" altLang="zh-TW" b="1" dirty="0"/>
              <a:t>30%</a:t>
            </a:r>
          </a:p>
          <a:p>
            <a:pPr marL="0" indent="0">
              <a:buNone/>
            </a:pPr>
            <a:r>
              <a:rPr lang="en-US" altLang="zh-TW" b="1" dirty="0"/>
              <a:t>	-</a:t>
            </a:r>
            <a:r>
              <a:rPr lang="zh-TW" altLang="en-US" b="1" dirty="0"/>
              <a:t> 難度</a:t>
            </a:r>
            <a:r>
              <a:rPr lang="en-US" altLang="zh-TW" b="1" dirty="0"/>
              <a:t>:</a:t>
            </a:r>
            <a:r>
              <a:rPr lang="zh-TW" altLang="en-US" b="1" dirty="0"/>
              <a:t> </a:t>
            </a:r>
            <a:r>
              <a:rPr lang="en-US" altLang="zh-TW" b="1" dirty="0"/>
              <a:t>30%</a:t>
            </a:r>
          </a:p>
          <a:p>
            <a:pPr marL="0" indent="0">
              <a:buNone/>
            </a:pPr>
            <a:r>
              <a:rPr lang="en-US" altLang="zh-TW" b="1" dirty="0"/>
              <a:t>	-</a:t>
            </a:r>
            <a:r>
              <a:rPr lang="zh-TW" altLang="en-US" b="1" dirty="0"/>
              <a:t> 報告呈現</a:t>
            </a:r>
            <a:r>
              <a:rPr lang="en-US" altLang="zh-TW" b="1" dirty="0"/>
              <a:t>:</a:t>
            </a:r>
            <a:r>
              <a:rPr lang="zh-TW" altLang="en-US" b="1" dirty="0"/>
              <a:t> </a:t>
            </a:r>
            <a:r>
              <a:rPr lang="en-US" altLang="zh-TW" b="1" dirty="0"/>
              <a:t>20%</a:t>
            </a:r>
          </a:p>
          <a:p>
            <a:pPr marL="0" indent="0">
              <a:buNone/>
            </a:pPr>
            <a:r>
              <a:rPr lang="en-US" altLang="zh-TW" b="1" dirty="0"/>
              <a:t>	-</a:t>
            </a:r>
            <a:r>
              <a:rPr lang="zh-TW" altLang="en-US" b="1" dirty="0"/>
              <a:t> 互評成績</a:t>
            </a:r>
            <a:r>
              <a:rPr lang="en-US" altLang="zh-TW" b="1" dirty="0"/>
              <a:t>:</a:t>
            </a:r>
            <a:r>
              <a:rPr lang="zh-TW" altLang="en-US" b="1" dirty="0"/>
              <a:t> </a:t>
            </a:r>
            <a:r>
              <a:rPr lang="en-US" altLang="zh-TW" b="1" dirty="0"/>
              <a:t>20%</a:t>
            </a:r>
            <a:r>
              <a:rPr lang="zh-TW" altLang="en-US" b="1" dirty="0"/>
              <a:t> </a:t>
            </a:r>
            <a:r>
              <a:rPr lang="en-US" altLang="zh-TW" b="1" dirty="0"/>
              <a:t>[</a:t>
            </a:r>
            <a:r>
              <a:rPr lang="zh-TW" altLang="en-US" b="1" dirty="0"/>
              <a:t>小組</a:t>
            </a:r>
            <a:r>
              <a:rPr lang="en-US" altLang="zh-TW" b="1" dirty="0"/>
              <a:t>:</a:t>
            </a:r>
            <a:r>
              <a:rPr lang="zh-TW" altLang="en-US" b="1" dirty="0"/>
              <a:t> </a:t>
            </a:r>
            <a:r>
              <a:rPr lang="en-US" altLang="zh-TW" b="1" dirty="0"/>
              <a:t>50%</a:t>
            </a:r>
            <a:r>
              <a:rPr lang="zh-TW" altLang="en-US" b="1" dirty="0"/>
              <a:t>；組間</a:t>
            </a:r>
            <a:r>
              <a:rPr lang="en-US" altLang="zh-TW" b="1" dirty="0"/>
              <a:t>:</a:t>
            </a:r>
            <a:r>
              <a:rPr lang="zh-TW" altLang="en-US" b="1" dirty="0"/>
              <a:t> </a:t>
            </a:r>
            <a:r>
              <a:rPr lang="en-US" altLang="zh-TW" b="1" dirty="0"/>
              <a:t>50%]</a:t>
            </a:r>
          </a:p>
          <a:p>
            <a:pPr marL="0" indent="0">
              <a:buNone/>
            </a:pPr>
            <a:endParaRPr lang="en-US" altLang="zh-TW" b="1" dirty="0"/>
          </a:p>
        </p:txBody>
      </p:sp>
      <p:sp>
        <p:nvSpPr>
          <p:cNvPr id="2" name="文字方塊 1">
            <a:extLst>
              <a:ext uri="{FF2B5EF4-FFF2-40B4-BE49-F238E27FC236}">
                <a16:creationId xmlns:a16="http://schemas.microsoft.com/office/drawing/2014/main" id="{899AF607-6562-4A9C-A260-F98238898A3E}"/>
              </a:ext>
            </a:extLst>
          </p:cNvPr>
          <p:cNvSpPr txBox="1"/>
          <p:nvPr/>
        </p:nvSpPr>
        <p:spPr>
          <a:xfrm>
            <a:off x="6873337" y="2160521"/>
            <a:ext cx="4564474" cy="646331"/>
          </a:xfrm>
          <a:prstGeom prst="rect">
            <a:avLst/>
          </a:prstGeom>
          <a:noFill/>
        </p:spPr>
        <p:txBody>
          <a:bodyPr wrap="square" rtlCol="0">
            <a:spAutoFit/>
          </a:bodyPr>
          <a:lstStyle/>
          <a:p>
            <a:r>
              <a:rPr lang="en-US" altLang="zh-TW" sz="3600" b="1" dirty="0">
                <a:solidFill>
                  <a:srgbClr val="00B0F0"/>
                </a:solidFill>
              </a:rPr>
              <a:t>Learning by Doing</a:t>
            </a:r>
            <a:endParaRPr lang="zh-TW" altLang="en-US" sz="3600" b="1" dirty="0">
              <a:solidFill>
                <a:srgbClr val="00B0F0"/>
              </a:solidFill>
            </a:endParaRPr>
          </a:p>
        </p:txBody>
      </p:sp>
      <p:sp>
        <p:nvSpPr>
          <p:cNvPr id="10" name="文字方塊 9">
            <a:extLst>
              <a:ext uri="{FF2B5EF4-FFF2-40B4-BE49-F238E27FC236}">
                <a16:creationId xmlns:a16="http://schemas.microsoft.com/office/drawing/2014/main" id="{8A6BFEE8-FB6A-470C-AA97-33767DAB0400}"/>
              </a:ext>
            </a:extLst>
          </p:cNvPr>
          <p:cNvSpPr txBox="1"/>
          <p:nvPr/>
        </p:nvSpPr>
        <p:spPr>
          <a:xfrm>
            <a:off x="8153907" y="3218941"/>
            <a:ext cx="1935574" cy="646331"/>
          </a:xfrm>
          <a:prstGeom prst="rect">
            <a:avLst/>
          </a:prstGeom>
          <a:noFill/>
        </p:spPr>
        <p:txBody>
          <a:bodyPr wrap="square" rtlCol="0">
            <a:spAutoFit/>
          </a:bodyPr>
          <a:lstStyle/>
          <a:p>
            <a:r>
              <a:rPr lang="en-US" altLang="zh-TW" sz="3600" b="1" dirty="0">
                <a:solidFill>
                  <a:schemeClr val="accent5">
                    <a:lumMod val="40000"/>
                    <a:lumOff val="60000"/>
                  </a:schemeClr>
                </a:solidFill>
              </a:rPr>
              <a:t>Project</a:t>
            </a:r>
            <a:endParaRPr lang="zh-TW" altLang="en-US" sz="3600" b="1" dirty="0">
              <a:solidFill>
                <a:schemeClr val="accent5">
                  <a:lumMod val="40000"/>
                  <a:lumOff val="60000"/>
                </a:schemeClr>
              </a:solidFill>
            </a:endParaRPr>
          </a:p>
        </p:txBody>
      </p:sp>
      <p:sp>
        <p:nvSpPr>
          <p:cNvPr id="12" name="文字方塊 11">
            <a:extLst>
              <a:ext uri="{FF2B5EF4-FFF2-40B4-BE49-F238E27FC236}">
                <a16:creationId xmlns:a16="http://schemas.microsoft.com/office/drawing/2014/main" id="{38F744B6-57F6-4DD7-9FD6-4299A3BF1141}"/>
              </a:ext>
            </a:extLst>
          </p:cNvPr>
          <p:cNvSpPr txBox="1"/>
          <p:nvPr/>
        </p:nvSpPr>
        <p:spPr>
          <a:xfrm>
            <a:off x="7041144" y="4049141"/>
            <a:ext cx="2819400" cy="646331"/>
          </a:xfrm>
          <a:prstGeom prst="rect">
            <a:avLst/>
          </a:prstGeom>
          <a:noFill/>
        </p:spPr>
        <p:txBody>
          <a:bodyPr wrap="square" rtlCol="0">
            <a:spAutoFit/>
          </a:bodyPr>
          <a:lstStyle/>
          <a:p>
            <a:r>
              <a:rPr lang="en-US" altLang="zh-TW" sz="3600" b="1" dirty="0">
                <a:solidFill>
                  <a:schemeClr val="accent5">
                    <a:lumMod val="40000"/>
                    <a:lumOff val="60000"/>
                  </a:schemeClr>
                </a:solidFill>
              </a:rPr>
              <a:t>Assignment</a:t>
            </a:r>
            <a:endParaRPr lang="zh-TW" altLang="en-US" sz="3600" b="1" dirty="0">
              <a:solidFill>
                <a:schemeClr val="accent5">
                  <a:lumMod val="40000"/>
                  <a:lumOff val="60000"/>
                </a:schemeClr>
              </a:solidFill>
            </a:endParaRPr>
          </a:p>
        </p:txBody>
      </p:sp>
      <p:sp>
        <p:nvSpPr>
          <p:cNvPr id="13" name="文字方塊 12">
            <a:extLst>
              <a:ext uri="{FF2B5EF4-FFF2-40B4-BE49-F238E27FC236}">
                <a16:creationId xmlns:a16="http://schemas.microsoft.com/office/drawing/2014/main" id="{D3F0FBDF-2CF5-474E-831E-5BD7248351D7}"/>
              </a:ext>
            </a:extLst>
          </p:cNvPr>
          <p:cNvSpPr txBox="1"/>
          <p:nvPr/>
        </p:nvSpPr>
        <p:spPr>
          <a:xfrm>
            <a:off x="8153907" y="4879341"/>
            <a:ext cx="3486151" cy="646331"/>
          </a:xfrm>
          <a:prstGeom prst="rect">
            <a:avLst/>
          </a:prstGeom>
          <a:noFill/>
        </p:spPr>
        <p:txBody>
          <a:bodyPr wrap="square" rtlCol="0">
            <a:spAutoFit/>
          </a:bodyPr>
          <a:lstStyle/>
          <a:p>
            <a:r>
              <a:rPr lang="en-US" altLang="zh-TW" sz="3600" b="1" dirty="0">
                <a:solidFill>
                  <a:schemeClr val="accent5">
                    <a:lumMod val="40000"/>
                    <a:lumOff val="60000"/>
                  </a:schemeClr>
                </a:solidFill>
              </a:rPr>
              <a:t>Mid-term Exam</a:t>
            </a:r>
            <a:endParaRPr lang="zh-TW" altLang="en-US" sz="3600" b="1" dirty="0">
              <a:solidFill>
                <a:schemeClr val="accent5">
                  <a:lumMod val="40000"/>
                  <a:lumOff val="60000"/>
                </a:schemeClr>
              </a:solidFill>
            </a:endParaRPr>
          </a:p>
        </p:txBody>
      </p:sp>
    </p:spTree>
    <p:extLst>
      <p:ext uri="{BB962C8B-B14F-4D97-AF65-F5344CB8AC3E}">
        <p14:creationId xmlns:p14="http://schemas.microsoft.com/office/powerpoint/2010/main" val="2831394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C77238D7-9C62-4CD1-96F4-B6ABDA79A60B}"/>
              </a:ext>
            </a:extLst>
          </p:cNvPr>
          <p:cNvSpPr>
            <a:spLocks noGrp="1"/>
          </p:cNvSpPr>
          <p:nvPr>
            <p:ph type="title"/>
          </p:nvPr>
        </p:nvSpPr>
        <p:spPr>
          <a:xfrm>
            <a:off x="612674" y="673190"/>
            <a:ext cx="10049646" cy="1017498"/>
          </a:xfrm>
        </p:spPr>
        <p:txBody>
          <a:bodyPr/>
          <a:lstStyle/>
          <a:p>
            <a:r>
              <a:rPr lang="zh-TW" altLang="en-US" b="1" dirty="0">
                <a:solidFill>
                  <a:srgbClr val="7030A0"/>
                </a:solidFill>
                <a:latin typeface="Arial" panose="020B0604020202020204" pitchFamily="34" charset="0"/>
                <a:cs typeface="Arial" panose="020B0604020202020204" pitchFamily="34" charset="0"/>
              </a:rPr>
              <a:t>大綱</a:t>
            </a:r>
          </a:p>
        </p:txBody>
      </p:sp>
      <p:sp>
        <p:nvSpPr>
          <p:cNvPr id="6" name="內容版面配置區 2">
            <a:extLst>
              <a:ext uri="{FF2B5EF4-FFF2-40B4-BE49-F238E27FC236}">
                <a16:creationId xmlns:a16="http://schemas.microsoft.com/office/drawing/2014/main" id="{5AB19EF9-875C-444C-9239-702305D2AF59}"/>
              </a:ext>
            </a:extLst>
          </p:cNvPr>
          <p:cNvSpPr>
            <a:spLocks noGrp="1"/>
          </p:cNvSpPr>
          <p:nvPr>
            <p:ph idx="1"/>
          </p:nvPr>
        </p:nvSpPr>
        <p:spPr>
          <a:xfrm>
            <a:off x="612674" y="1690688"/>
            <a:ext cx="3556556" cy="4351338"/>
          </a:xfrm>
        </p:spPr>
        <p:txBody>
          <a:bodyPr>
            <a:normAutofit/>
          </a:bodyPr>
          <a:lstStyle/>
          <a:p>
            <a:pPr marL="0" indent="0">
              <a:buNone/>
            </a:pPr>
            <a:r>
              <a:rPr lang="en-US" altLang="zh-TW" b="1" dirty="0"/>
              <a:t>[1] </a:t>
            </a:r>
            <a:r>
              <a:rPr lang="zh-TW" altLang="en-US" b="1" dirty="0"/>
              <a:t>簡介</a:t>
            </a:r>
            <a:endParaRPr lang="en-US" altLang="zh-TW" b="1" dirty="0"/>
          </a:p>
          <a:p>
            <a:pPr marL="0" indent="0">
              <a:buNone/>
            </a:pPr>
            <a:r>
              <a:rPr lang="en-US" altLang="zh-TW" b="1" dirty="0"/>
              <a:t>[2] </a:t>
            </a:r>
            <a:r>
              <a:rPr lang="zh-TW" altLang="en-US" b="1" dirty="0"/>
              <a:t>課程大綱</a:t>
            </a:r>
            <a:endParaRPr lang="en-US" altLang="zh-TW" b="1" dirty="0"/>
          </a:p>
          <a:p>
            <a:pPr marL="0" indent="0">
              <a:buNone/>
            </a:pPr>
            <a:r>
              <a:rPr lang="en-US" altLang="zh-TW" b="1" dirty="0"/>
              <a:t>[3] </a:t>
            </a:r>
            <a:r>
              <a:rPr lang="zh-TW" altLang="en-US" b="1" dirty="0"/>
              <a:t>課程評量方式</a:t>
            </a:r>
            <a:endParaRPr lang="en-US" altLang="zh-TW" b="1" dirty="0"/>
          </a:p>
        </p:txBody>
      </p:sp>
      <p:sp>
        <p:nvSpPr>
          <p:cNvPr id="7" name="矩形 6">
            <a:extLst>
              <a:ext uri="{FF2B5EF4-FFF2-40B4-BE49-F238E27FC236}">
                <a16:creationId xmlns:a16="http://schemas.microsoft.com/office/drawing/2014/main" id="{B1024432-1508-4484-9F65-49D89F9FCED8}"/>
              </a:ext>
            </a:extLst>
          </p:cNvPr>
          <p:cNvSpPr/>
          <p:nvPr/>
        </p:nvSpPr>
        <p:spPr>
          <a:xfrm>
            <a:off x="187036" y="149970"/>
            <a:ext cx="1941557"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&lt;Outline/&gt;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0354BC5B-8F4A-4A60-828A-24FF65AF908F}"/>
              </a:ext>
            </a:extLst>
          </p:cNvPr>
          <p:cNvSpPr/>
          <p:nvPr/>
        </p:nvSpPr>
        <p:spPr>
          <a:xfrm>
            <a:off x="10106950" y="6225733"/>
            <a:ext cx="1941557"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&lt;/Outline&gt;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日期版面配置區 8">
            <a:extLst>
              <a:ext uri="{FF2B5EF4-FFF2-40B4-BE49-F238E27FC236}">
                <a16:creationId xmlns:a16="http://schemas.microsoft.com/office/drawing/2014/main" id="{353230CD-DB92-4E3C-B47E-48DBFDE77E68}"/>
              </a:ext>
            </a:extLst>
          </p:cNvPr>
          <p:cNvSpPr>
            <a:spLocks noGrp="1"/>
          </p:cNvSpPr>
          <p:nvPr>
            <p:ph type="dt" sz="half" idx="10"/>
          </p:nvPr>
        </p:nvSpPr>
        <p:spPr/>
        <p:txBody>
          <a:bodyPr/>
          <a:lstStyle/>
          <a:p>
            <a:r>
              <a:rPr lang="en-US" altLang="zh-TW"/>
              <a:t>2021/09/22</a:t>
            </a:r>
            <a:endParaRPr lang="zh-TW" altLang="en-US"/>
          </a:p>
        </p:txBody>
      </p:sp>
      <p:sp>
        <p:nvSpPr>
          <p:cNvPr id="10" name="投影片編號版面配置區 9">
            <a:extLst>
              <a:ext uri="{FF2B5EF4-FFF2-40B4-BE49-F238E27FC236}">
                <a16:creationId xmlns:a16="http://schemas.microsoft.com/office/drawing/2014/main" id="{F3916EC6-B7B2-4802-AD1B-37A3445CE14B}"/>
              </a:ext>
            </a:extLst>
          </p:cNvPr>
          <p:cNvSpPr>
            <a:spLocks noGrp="1"/>
          </p:cNvSpPr>
          <p:nvPr>
            <p:ph type="sldNum" sz="quarter" idx="12"/>
          </p:nvPr>
        </p:nvSpPr>
        <p:spPr/>
        <p:txBody>
          <a:bodyPr/>
          <a:lstStyle/>
          <a:p>
            <a:fld id="{AAE92928-8ED7-4A77-A5A9-AA9BE3F08F74}" type="slidenum">
              <a:rPr lang="zh-TW" altLang="en-US" smtClean="0"/>
              <a:t>2</a:t>
            </a:fld>
            <a:endParaRPr lang="zh-TW" altLang="en-US"/>
          </a:p>
        </p:txBody>
      </p:sp>
      <p:sp>
        <p:nvSpPr>
          <p:cNvPr id="11" name="矩形 10">
            <a:extLst>
              <a:ext uri="{FF2B5EF4-FFF2-40B4-BE49-F238E27FC236}">
                <a16:creationId xmlns:a16="http://schemas.microsoft.com/office/drawing/2014/main" id="{9D3EA1BD-377B-430F-8089-F49759489A24}"/>
              </a:ext>
            </a:extLst>
          </p:cNvPr>
          <p:cNvSpPr/>
          <p:nvPr/>
        </p:nvSpPr>
        <p:spPr>
          <a:xfrm>
            <a:off x="6141809" y="2167353"/>
            <a:ext cx="1840568" cy="2646878"/>
          </a:xfrm>
          <a:prstGeom prst="rect">
            <a:avLst/>
          </a:prstGeom>
        </p:spPr>
        <p:txBody>
          <a:bodyPr wrap="none">
            <a:spAutoFit/>
          </a:bodyPr>
          <a:lstStyle/>
          <a:p>
            <a:r>
              <a:rPr lang="en-US" altLang="zh-TW" sz="16600" dirty="0">
                <a:solidFill>
                  <a:schemeClr val="accent5">
                    <a:lumMod val="60000"/>
                    <a:lumOff val="40000"/>
                  </a:schemeClr>
                </a:solidFill>
                <a:latin typeface="Arial Black" panose="020B0A04020102020204" pitchFamily="34" charset="0"/>
              </a:rPr>
              <a:t>C</a:t>
            </a:r>
            <a:endParaRPr lang="zh-TW" altLang="en-US" sz="16600" dirty="0"/>
          </a:p>
        </p:txBody>
      </p:sp>
      <p:sp>
        <p:nvSpPr>
          <p:cNvPr id="19" name="等腰三角形 18">
            <a:extLst>
              <a:ext uri="{FF2B5EF4-FFF2-40B4-BE49-F238E27FC236}">
                <a16:creationId xmlns:a16="http://schemas.microsoft.com/office/drawing/2014/main" id="{B985C38C-6E9A-4CB2-B2CA-C36283C7BD95}"/>
              </a:ext>
            </a:extLst>
          </p:cNvPr>
          <p:cNvSpPr/>
          <p:nvPr/>
        </p:nvSpPr>
        <p:spPr>
          <a:xfrm rot="14519702">
            <a:off x="8998256" y="577822"/>
            <a:ext cx="474647" cy="3002477"/>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EC21FEDC-FD4A-40E2-9E4B-1B9F94EC0D39}"/>
              </a:ext>
            </a:extLst>
          </p:cNvPr>
          <p:cNvSpPr/>
          <p:nvPr/>
        </p:nvSpPr>
        <p:spPr>
          <a:xfrm rot="18543297">
            <a:off x="8378160" y="3803052"/>
            <a:ext cx="499794" cy="2010181"/>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等腰三角形 20">
            <a:extLst>
              <a:ext uri="{FF2B5EF4-FFF2-40B4-BE49-F238E27FC236}">
                <a16:creationId xmlns:a16="http://schemas.microsoft.com/office/drawing/2014/main" id="{142F5CB4-F9B6-42ED-95CD-874532146B70}"/>
              </a:ext>
            </a:extLst>
          </p:cNvPr>
          <p:cNvSpPr/>
          <p:nvPr/>
        </p:nvSpPr>
        <p:spPr>
          <a:xfrm rot="5400000">
            <a:off x="4860046" y="2423910"/>
            <a:ext cx="370110" cy="2010181"/>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06338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3</a:t>
            </a:fld>
            <a:endParaRPr lang="zh-TW" altLang="en-US"/>
          </a:p>
        </p:txBody>
      </p:sp>
      <p:sp>
        <p:nvSpPr>
          <p:cNvPr id="6" name="標題 1">
            <a:extLst>
              <a:ext uri="{FF2B5EF4-FFF2-40B4-BE49-F238E27FC236}">
                <a16:creationId xmlns:a16="http://schemas.microsoft.com/office/drawing/2014/main" id="{B77F5E80-86B7-48B6-8CE9-D64085731077}"/>
              </a:ext>
            </a:extLst>
          </p:cNvPr>
          <p:cNvSpPr>
            <a:spLocks noGrp="1"/>
          </p:cNvSpPr>
          <p:nvPr>
            <p:ph type="title"/>
          </p:nvPr>
        </p:nvSpPr>
        <p:spPr>
          <a:xfrm>
            <a:off x="838200" y="673190"/>
            <a:ext cx="9824120" cy="1017498"/>
          </a:xfrm>
        </p:spPr>
        <p:txBody>
          <a:bodyPr/>
          <a:lstStyle/>
          <a:p>
            <a:r>
              <a:rPr lang="zh-TW" altLang="en-US" b="1" dirty="0">
                <a:solidFill>
                  <a:srgbClr val="7030A0"/>
                </a:solidFill>
                <a:latin typeface="Arial" panose="020B0604020202020204" pitchFamily="34" charset="0"/>
                <a:cs typeface="Arial" panose="020B0604020202020204" pitchFamily="34" charset="0"/>
              </a:rPr>
              <a:t>簡介</a:t>
            </a:r>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1502334"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10546173" y="6225733"/>
            <a:ext cx="1502334"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0" name="內容版面配置區 9">
            <a:extLst>
              <a:ext uri="{FF2B5EF4-FFF2-40B4-BE49-F238E27FC236}">
                <a16:creationId xmlns:a16="http://schemas.microsoft.com/office/drawing/2014/main" id="{061FAD48-0F44-4C7B-A49B-6D1A39ADEFDC}"/>
              </a:ext>
            </a:extLst>
          </p:cNvPr>
          <p:cNvSpPr>
            <a:spLocks noGrp="1"/>
          </p:cNvSpPr>
          <p:nvPr>
            <p:ph idx="1"/>
          </p:nvPr>
        </p:nvSpPr>
        <p:spPr>
          <a:xfrm>
            <a:off x="4146511" y="1276638"/>
            <a:ext cx="7581362" cy="5444837"/>
          </a:xfrm>
        </p:spPr>
        <p:txBody>
          <a:bodyPr>
            <a:normAutofit fontScale="55000" lnSpcReduction="20000"/>
          </a:bodyPr>
          <a:lstStyle/>
          <a:p>
            <a:pPr marL="0" indent="0">
              <a:buNone/>
            </a:pPr>
            <a:r>
              <a:rPr lang="zh-TW" altLang="en-US" b="1" dirty="0"/>
              <a:t>目前在職</a:t>
            </a:r>
            <a:endParaRPr lang="en-US" altLang="zh-TW" b="1" dirty="0"/>
          </a:p>
          <a:p>
            <a:r>
              <a:rPr lang="zh-TW" altLang="en-US" dirty="0"/>
              <a:t>兼任助理教授 </a:t>
            </a:r>
            <a:r>
              <a:rPr lang="en-US" altLang="zh-TW" dirty="0"/>
              <a:t>|</a:t>
            </a:r>
            <a:r>
              <a:rPr lang="zh-TW" altLang="en-US" dirty="0"/>
              <a:t> 淡江大學 人工智慧學系</a:t>
            </a:r>
            <a:endParaRPr lang="en-US" altLang="zh-TW" dirty="0"/>
          </a:p>
          <a:p>
            <a:r>
              <a:rPr lang="zh-TW" altLang="en-US" dirty="0"/>
              <a:t>博士後研究員 </a:t>
            </a:r>
            <a:r>
              <a:rPr lang="en-US" altLang="zh-TW" dirty="0"/>
              <a:t>|</a:t>
            </a:r>
            <a:r>
              <a:rPr lang="zh-TW" altLang="en-US" dirty="0"/>
              <a:t> 臺北醫學大學 醫學系 放射線學科</a:t>
            </a:r>
            <a:endParaRPr lang="en-US" altLang="zh-TW" dirty="0"/>
          </a:p>
          <a:p>
            <a:r>
              <a:rPr lang="zh-TW" altLang="en-US" dirty="0"/>
              <a:t>兼任資料科學家 </a:t>
            </a:r>
            <a:r>
              <a:rPr lang="en-US" altLang="zh-TW" dirty="0"/>
              <a:t>|</a:t>
            </a:r>
            <a:r>
              <a:rPr lang="zh-TW" altLang="en-US" dirty="0"/>
              <a:t> 中央研究院 社會學研究所</a:t>
            </a:r>
            <a:endParaRPr lang="en-US" altLang="zh-TW" dirty="0"/>
          </a:p>
          <a:p>
            <a:pPr marL="0" indent="0">
              <a:buNone/>
            </a:pPr>
            <a:endParaRPr lang="en-US" altLang="zh-TW" b="1" dirty="0"/>
          </a:p>
          <a:p>
            <a:pPr marL="0" indent="0">
              <a:buNone/>
            </a:pPr>
            <a:r>
              <a:rPr lang="zh-TW" altLang="en-US" b="1" dirty="0"/>
              <a:t>主要學歷</a:t>
            </a:r>
            <a:endParaRPr lang="en-US" altLang="zh-TW" b="1" dirty="0"/>
          </a:p>
          <a:p>
            <a:r>
              <a:rPr lang="zh-TW" altLang="en-US" dirty="0"/>
              <a:t>博士 </a:t>
            </a:r>
            <a:r>
              <a:rPr lang="en-US" altLang="zh-TW" dirty="0"/>
              <a:t>|</a:t>
            </a:r>
            <a:r>
              <a:rPr lang="zh-TW" altLang="en-US" dirty="0"/>
              <a:t> 國立臺灣大學 地理環境資源學系</a:t>
            </a:r>
            <a:endParaRPr lang="en-US" altLang="zh-TW" dirty="0"/>
          </a:p>
          <a:p>
            <a:r>
              <a:rPr lang="zh-TW" altLang="en-US" dirty="0"/>
              <a:t>碩士 </a:t>
            </a:r>
            <a:r>
              <a:rPr lang="en-US" altLang="zh-TW" dirty="0"/>
              <a:t>|</a:t>
            </a:r>
            <a:r>
              <a:rPr lang="zh-TW" altLang="en-US" dirty="0"/>
              <a:t> 國立臺灣大學 地理環境資源學系</a:t>
            </a:r>
            <a:endParaRPr lang="en-US" altLang="zh-TW" dirty="0"/>
          </a:p>
          <a:p>
            <a:r>
              <a:rPr lang="zh-TW" altLang="en-US" dirty="0"/>
              <a:t>碩士 </a:t>
            </a:r>
            <a:r>
              <a:rPr lang="en-US" altLang="zh-TW" dirty="0"/>
              <a:t>|</a:t>
            </a:r>
            <a:r>
              <a:rPr lang="zh-TW" altLang="en-US" dirty="0"/>
              <a:t> 實踐大學 食品營養與保健生技學系</a:t>
            </a:r>
            <a:endParaRPr lang="en-US" altLang="zh-TW" dirty="0"/>
          </a:p>
          <a:p>
            <a:r>
              <a:rPr lang="zh-TW" altLang="en-US" dirty="0"/>
              <a:t>學士 </a:t>
            </a:r>
            <a:r>
              <a:rPr lang="en-US" altLang="zh-TW" dirty="0"/>
              <a:t>|</a:t>
            </a:r>
            <a:r>
              <a:rPr lang="zh-TW" altLang="en-US" dirty="0"/>
              <a:t> 國立臺北教育大學 社會與區域發展學系</a:t>
            </a:r>
            <a:endParaRPr lang="en-US" altLang="zh-TW" dirty="0"/>
          </a:p>
          <a:p>
            <a:endParaRPr lang="en-US" altLang="zh-TW" dirty="0"/>
          </a:p>
          <a:p>
            <a:pPr marL="0" indent="0">
              <a:buNone/>
            </a:pPr>
            <a:r>
              <a:rPr lang="zh-TW" altLang="en-US" b="1" dirty="0"/>
              <a:t>主要經歷</a:t>
            </a:r>
            <a:endParaRPr lang="en-US" altLang="zh-TW" b="1" dirty="0"/>
          </a:p>
          <a:p>
            <a:r>
              <a:rPr lang="zh-TW" altLang="en-US" dirty="0"/>
              <a:t>資料分析師 </a:t>
            </a:r>
            <a:r>
              <a:rPr lang="en-US" altLang="zh-TW" dirty="0"/>
              <a:t>|</a:t>
            </a:r>
            <a:r>
              <a:rPr lang="zh-TW" altLang="en-US" dirty="0"/>
              <a:t> 財團法人資訊工業策進會 資安科技研究所</a:t>
            </a:r>
            <a:endParaRPr lang="en-US" altLang="zh-TW" dirty="0"/>
          </a:p>
          <a:p>
            <a:r>
              <a:rPr lang="zh-TW" altLang="en-US" dirty="0"/>
              <a:t>實習生 </a:t>
            </a:r>
            <a:r>
              <a:rPr lang="en-US" altLang="zh-TW" dirty="0"/>
              <a:t>|</a:t>
            </a:r>
            <a:r>
              <a:rPr lang="zh-TW" altLang="en-US" dirty="0"/>
              <a:t> 行政法人國家災害防救科技中心 坡地組</a:t>
            </a:r>
            <a:endParaRPr lang="en-US" altLang="zh-TW" dirty="0"/>
          </a:p>
          <a:p>
            <a:r>
              <a:rPr lang="zh-TW" altLang="en-US" dirty="0"/>
              <a:t>兼任資料科學家 </a:t>
            </a:r>
            <a:r>
              <a:rPr lang="en-US" altLang="zh-TW" dirty="0"/>
              <a:t>|</a:t>
            </a:r>
            <a:r>
              <a:rPr lang="zh-TW" altLang="en-US" dirty="0"/>
              <a:t> 香港中文大學 新聞與傳播學院</a:t>
            </a:r>
            <a:endParaRPr lang="en-US" altLang="zh-TW" dirty="0"/>
          </a:p>
          <a:p>
            <a:r>
              <a:rPr lang="zh-TW" altLang="en-US" dirty="0"/>
              <a:t>研究助理 </a:t>
            </a:r>
            <a:r>
              <a:rPr lang="en-US" altLang="zh-TW" dirty="0"/>
              <a:t>|</a:t>
            </a:r>
            <a:r>
              <a:rPr lang="zh-TW" altLang="en-US" dirty="0"/>
              <a:t> 臺大地理系 地理計算科學研究室</a:t>
            </a:r>
            <a:endParaRPr lang="en-US" altLang="zh-TW" dirty="0"/>
          </a:p>
          <a:p>
            <a:r>
              <a:rPr lang="zh-TW" altLang="en-US" dirty="0"/>
              <a:t>研究助理 </a:t>
            </a:r>
            <a:r>
              <a:rPr lang="en-US" altLang="zh-TW" dirty="0"/>
              <a:t>|</a:t>
            </a:r>
            <a:r>
              <a:rPr lang="zh-TW" altLang="en-US" dirty="0"/>
              <a:t> 臺大地理系 遙測及空間知識實驗室</a:t>
            </a:r>
            <a:endParaRPr lang="en-US" altLang="zh-TW" dirty="0"/>
          </a:p>
          <a:p>
            <a:r>
              <a:rPr lang="zh-TW" altLang="en-US" dirty="0"/>
              <a:t>研究助理 </a:t>
            </a:r>
            <a:r>
              <a:rPr lang="en-US" altLang="zh-TW" dirty="0"/>
              <a:t>|</a:t>
            </a:r>
            <a:r>
              <a:rPr lang="zh-TW" altLang="en-US" dirty="0"/>
              <a:t> 國北社發系 土石流防災實驗室</a:t>
            </a:r>
            <a:endParaRPr lang="en-US" altLang="zh-TW" dirty="0"/>
          </a:p>
        </p:txBody>
      </p:sp>
      <p:pic>
        <p:nvPicPr>
          <p:cNvPr id="13" name="圖片 12">
            <a:extLst>
              <a:ext uri="{FF2B5EF4-FFF2-40B4-BE49-F238E27FC236}">
                <a16:creationId xmlns:a16="http://schemas.microsoft.com/office/drawing/2014/main" id="{1A6720B5-7B9E-4AA3-9BE6-537E16D001FF}"/>
              </a:ext>
            </a:extLst>
          </p:cNvPr>
          <p:cNvPicPr>
            <a:picLocks noChangeAspect="1"/>
          </p:cNvPicPr>
          <p:nvPr/>
        </p:nvPicPr>
        <p:blipFill>
          <a:blip r:embed="rId2"/>
          <a:stretch>
            <a:fillRect/>
          </a:stretch>
        </p:blipFill>
        <p:spPr>
          <a:xfrm>
            <a:off x="938203" y="2237128"/>
            <a:ext cx="2389839" cy="2383743"/>
          </a:xfrm>
          <a:prstGeom prst="rect">
            <a:avLst/>
          </a:prstGeom>
        </p:spPr>
      </p:pic>
    </p:spTree>
    <p:extLst>
      <p:ext uri="{BB962C8B-B14F-4D97-AF65-F5344CB8AC3E}">
        <p14:creationId xmlns:p14="http://schemas.microsoft.com/office/powerpoint/2010/main" val="402603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4</a:t>
            </a:fld>
            <a:endParaRPr lang="zh-TW" altLang="en-US"/>
          </a:p>
        </p:txBody>
      </p:sp>
      <p:sp>
        <p:nvSpPr>
          <p:cNvPr id="6" name="標題 1">
            <a:extLst>
              <a:ext uri="{FF2B5EF4-FFF2-40B4-BE49-F238E27FC236}">
                <a16:creationId xmlns:a16="http://schemas.microsoft.com/office/drawing/2014/main" id="{B77F5E80-86B7-48B6-8CE9-D64085731077}"/>
              </a:ext>
            </a:extLst>
          </p:cNvPr>
          <p:cNvSpPr>
            <a:spLocks noGrp="1"/>
          </p:cNvSpPr>
          <p:nvPr>
            <p:ph type="title"/>
          </p:nvPr>
        </p:nvSpPr>
        <p:spPr>
          <a:xfrm>
            <a:off x="838200" y="673190"/>
            <a:ext cx="9824120" cy="1017498"/>
          </a:xfrm>
        </p:spPr>
        <p:txBody>
          <a:bodyPr/>
          <a:lstStyle/>
          <a:p>
            <a:r>
              <a:rPr lang="zh-TW" altLang="en-US" b="1" dirty="0">
                <a:solidFill>
                  <a:srgbClr val="7030A0"/>
                </a:solidFill>
                <a:latin typeface="Arial" panose="020B0604020202020204" pitchFamily="34" charset="0"/>
                <a:cs typeface="Arial" panose="020B0604020202020204" pitchFamily="34" charset="0"/>
              </a:rPr>
              <a:t>學位論文</a:t>
            </a:r>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1502334"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10546173" y="6225733"/>
            <a:ext cx="1502334"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0" name="內容版面配置區 9">
            <a:extLst>
              <a:ext uri="{FF2B5EF4-FFF2-40B4-BE49-F238E27FC236}">
                <a16:creationId xmlns:a16="http://schemas.microsoft.com/office/drawing/2014/main" id="{061FAD48-0F44-4C7B-A49B-6D1A39ADEFDC}"/>
              </a:ext>
            </a:extLst>
          </p:cNvPr>
          <p:cNvSpPr>
            <a:spLocks noGrp="1"/>
          </p:cNvSpPr>
          <p:nvPr>
            <p:ph idx="1"/>
          </p:nvPr>
        </p:nvSpPr>
        <p:spPr>
          <a:xfrm>
            <a:off x="838200" y="1682151"/>
            <a:ext cx="10979989" cy="4856761"/>
          </a:xfrm>
        </p:spPr>
        <p:txBody>
          <a:bodyPr>
            <a:noAutofit/>
          </a:bodyPr>
          <a:lstStyle/>
          <a:p>
            <a:pPr marL="0" indent="0">
              <a:buNone/>
            </a:pPr>
            <a:r>
              <a:rPr lang="zh-TW" altLang="en-US" sz="1400" b="1" dirty="0"/>
              <a:t>博士論文</a:t>
            </a:r>
            <a:endParaRPr lang="en-US" altLang="zh-TW" sz="1400" b="1" dirty="0"/>
          </a:p>
          <a:p>
            <a:r>
              <a:rPr lang="zh-TW" altLang="en-US" sz="1400" dirty="0"/>
              <a:t>國立臺灣大學 </a:t>
            </a:r>
            <a:r>
              <a:rPr lang="en-US" altLang="zh-TW" sz="1400" dirty="0"/>
              <a:t>|</a:t>
            </a:r>
            <a:r>
              <a:rPr lang="zh-TW" altLang="en-US" sz="1400" dirty="0"/>
              <a:t> 地理環境資源學系 </a:t>
            </a:r>
            <a:endParaRPr lang="en-US" altLang="zh-TW" sz="1400" dirty="0"/>
          </a:p>
          <a:p>
            <a:pPr marL="266700" indent="0">
              <a:buNone/>
            </a:pPr>
            <a:r>
              <a:rPr lang="en-US" altLang="zh-TW" sz="1400" dirty="0">
                <a:solidFill>
                  <a:srgbClr val="0066FF"/>
                </a:solidFill>
                <a:latin typeface="Open Sauce One" panose="00000500000000000000" pitchFamily="2" charset="0"/>
              </a:rPr>
              <a:t>Characterizing Major Airline Alliances: A Network Analysis</a:t>
            </a:r>
            <a:endParaRPr lang="en-US" altLang="zh-TW" sz="1400" dirty="0"/>
          </a:p>
          <a:p>
            <a:pPr marL="0" indent="0">
              <a:buNone/>
            </a:pPr>
            <a:r>
              <a:rPr lang="zh-TW" altLang="en-US" sz="1400" b="1" dirty="0"/>
              <a:t>碩士論文</a:t>
            </a:r>
            <a:endParaRPr lang="en-US" altLang="zh-TW" sz="1400" b="1" dirty="0"/>
          </a:p>
          <a:p>
            <a:r>
              <a:rPr lang="zh-TW" altLang="en-US" sz="1400" dirty="0"/>
              <a:t>國立臺灣大學 </a:t>
            </a:r>
            <a:r>
              <a:rPr lang="en-US" altLang="zh-TW" sz="1400" dirty="0"/>
              <a:t>|</a:t>
            </a:r>
            <a:r>
              <a:rPr lang="zh-TW" altLang="en-US" sz="1400" dirty="0"/>
              <a:t> 地理環境資源學系</a:t>
            </a:r>
            <a:endParaRPr lang="en-US" altLang="zh-TW" sz="1400" dirty="0"/>
          </a:p>
          <a:p>
            <a:pPr marL="266700" indent="0">
              <a:buNone/>
            </a:pPr>
            <a:r>
              <a:rPr lang="en-US" altLang="zh-TW" sz="1400" dirty="0">
                <a:solidFill>
                  <a:srgbClr val="0066FF"/>
                </a:solidFill>
                <a:latin typeface="Open Sauce One" panose="00000500000000000000" pitchFamily="2" charset="0"/>
              </a:rPr>
              <a:t>Applying Ultra Low Frequency Remote Sensing Techniques in the Earthquake Precursor Analysis —</a:t>
            </a:r>
            <a:r>
              <a:rPr lang="zh-TW" altLang="en-US" sz="1400" dirty="0">
                <a:solidFill>
                  <a:srgbClr val="0066FF"/>
                </a:solidFill>
                <a:latin typeface="Open Sauce One" panose="00000500000000000000" pitchFamily="2" charset="0"/>
              </a:rPr>
              <a:t> </a:t>
            </a:r>
            <a:r>
              <a:rPr lang="en-US" altLang="zh-TW" sz="1400" dirty="0">
                <a:solidFill>
                  <a:srgbClr val="0066FF"/>
                </a:solidFill>
                <a:latin typeface="Open Sauce One" panose="00000500000000000000" pitchFamily="2" charset="0"/>
              </a:rPr>
              <a:t>Using Taiwan as an Example</a:t>
            </a:r>
            <a:endParaRPr lang="en-US" altLang="zh-TW" sz="1400" dirty="0">
              <a:solidFill>
                <a:srgbClr val="0066FF"/>
              </a:solidFill>
            </a:endParaRPr>
          </a:p>
          <a:p>
            <a:r>
              <a:rPr lang="zh-TW" altLang="en-US" sz="1400" dirty="0"/>
              <a:t>實踐大學 </a:t>
            </a:r>
            <a:r>
              <a:rPr lang="en-US" altLang="zh-TW" sz="1400" dirty="0"/>
              <a:t>|</a:t>
            </a:r>
            <a:r>
              <a:rPr lang="zh-TW" altLang="en-US" sz="1400" dirty="0"/>
              <a:t> 食品營養與保健生技學系</a:t>
            </a:r>
            <a:endParaRPr lang="en-US" altLang="zh-TW" sz="1400" dirty="0"/>
          </a:p>
          <a:p>
            <a:pPr marL="266700" indent="0">
              <a:buNone/>
            </a:pPr>
            <a:r>
              <a:rPr lang="en-US" altLang="zh-TW" sz="1400" dirty="0">
                <a:solidFill>
                  <a:srgbClr val="0066FF"/>
                </a:solidFill>
                <a:latin typeface="Open Sauce One" panose="00000500000000000000" pitchFamily="2" charset="0"/>
              </a:rPr>
              <a:t>Effects of Ultrasonic Treatment on Physical Properties and in vitro Digestibility of High Amylose Maize Starch</a:t>
            </a:r>
            <a:endParaRPr lang="en-US" altLang="zh-TW" sz="1400" dirty="0"/>
          </a:p>
          <a:p>
            <a:pPr marL="0" indent="0">
              <a:buNone/>
            </a:pPr>
            <a:r>
              <a:rPr lang="zh-TW" altLang="en-US" sz="1400" b="1" dirty="0"/>
              <a:t>學士論文</a:t>
            </a:r>
            <a:endParaRPr lang="en-US" altLang="zh-TW" sz="1400" b="1" dirty="0"/>
          </a:p>
          <a:p>
            <a:r>
              <a:rPr lang="zh-TW" altLang="en-US" sz="1400" dirty="0"/>
              <a:t>國立臺灣大學 </a:t>
            </a:r>
            <a:r>
              <a:rPr lang="en-US" altLang="zh-TW" sz="1400" dirty="0"/>
              <a:t>|</a:t>
            </a:r>
            <a:r>
              <a:rPr lang="zh-TW" altLang="en-US" sz="1400" dirty="0"/>
              <a:t> 化學系</a:t>
            </a:r>
            <a:endParaRPr lang="en-US" altLang="zh-TW" sz="1400" dirty="0"/>
          </a:p>
          <a:p>
            <a:pPr marL="266700" indent="0">
              <a:buNone/>
            </a:pPr>
            <a:r>
              <a:rPr lang="en-US" altLang="zh-TW" sz="1400" dirty="0">
                <a:solidFill>
                  <a:srgbClr val="0066FF"/>
                </a:solidFill>
                <a:latin typeface="Open Sauce One" panose="00000500000000000000" pitchFamily="2" charset="0"/>
              </a:rPr>
              <a:t>Ring-Opening Polymerization of </a:t>
            </a:r>
            <a:r>
              <a:rPr lang="el-GR" altLang="zh-TW" sz="1400" dirty="0">
                <a:solidFill>
                  <a:srgbClr val="0066FF"/>
                </a:solidFill>
                <a:latin typeface="Open Sauce One" panose="00000500000000000000" pitchFamily="2" charset="0"/>
              </a:rPr>
              <a:t>ε-</a:t>
            </a:r>
            <a:r>
              <a:rPr lang="en-US" altLang="zh-TW" sz="1400" dirty="0">
                <a:solidFill>
                  <a:srgbClr val="0066FF"/>
                </a:solidFill>
                <a:latin typeface="Open Sauce One" panose="00000500000000000000" pitchFamily="2" charset="0"/>
              </a:rPr>
              <a:t>caprolactone Using </a:t>
            </a:r>
            <a:r>
              <a:rPr lang="en-US" altLang="zh-TW" sz="1400" dirty="0" err="1">
                <a:solidFill>
                  <a:srgbClr val="0066FF"/>
                </a:solidFill>
                <a:latin typeface="Open Sauce One" panose="00000500000000000000" pitchFamily="2" charset="0"/>
              </a:rPr>
              <a:t>Organoaluminum</a:t>
            </a:r>
            <a:r>
              <a:rPr lang="en-US" altLang="zh-TW" sz="1400" dirty="0">
                <a:solidFill>
                  <a:srgbClr val="0066FF"/>
                </a:solidFill>
                <a:latin typeface="Open Sauce One" panose="00000500000000000000" pitchFamily="2" charset="0"/>
              </a:rPr>
              <a:t> Complexes Bearing </a:t>
            </a:r>
            <a:r>
              <a:rPr lang="en-US" altLang="zh-TW" sz="1400" dirty="0" err="1">
                <a:solidFill>
                  <a:srgbClr val="0066FF"/>
                </a:solidFill>
                <a:latin typeface="Open Sauce One" panose="00000500000000000000" pitchFamily="2" charset="0"/>
              </a:rPr>
              <a:t>Amido</a:t>
            </a:r>
            <a:r>
              <a:rPr lang="en-US" altLang="zh-TW" sz="1400" dirty="0">
                <a:solidFill>
                  <a:srgbClr val="0066FF"/>
                </a:solidFill>
                <a:latin typeface="Open Sauce One" panose="00000500000000000000" pitchFamily="2" charset="0"/>
              </a:rPr>
              <a:t>-pyridine Bidentate Ligand</a:t>
            </a:r>
            <a:endParaRPr lang="en-US" altLang="zh-TW" sz="1400" dirty="0">
              <a:solidFill>
                <a:srgbClr val="0066FF"/>
              </a:solidFill>
            </a:endParaRPr>
          </a:p>
          <a:p>
            <a:r>
              <a:rPr lang="zh-TW" altLang="en-US" sz="1400" dirty="0"/>
              <a:t>國立臺北教育大學 </a:t>
            </a:r>
            <a:r>
              <a:rPr lang="en-US" altLang="zh-TW" sz="1400" dirty="0"/>
              <a:t>|</a:t>
            </a:r>
            <a:r>
              <a:rPr lang="zh-TW" altLang="en-US" sz="1400" dirty="0"/>
              <a:t> 社會與區域發展學系 </a:t>
            </a:r>
            <a:endParaRPr lang="en-US" altLang="zh-TW" sz="1400" dirty="0"/>
          </a:p>
          <a:p>
            <a:pPr marL="266700" indent="0">
              <a:buNone/>
            </a:pPr>
            <a:r>
              <a:rPr lang="en-US" altLang="zh-TW" sz="1400" dirty="0">
                <a:solidFill>
                  <a:srgbClr val="0066FF"/>
                </a:solidFill>
                <a:latin typeface="Open Sauce One" panose="00000500000000000000" pitchFamily="2" charset="0"/>
              </a:rPr>
              <a:t>Establishing Debris-Flow Cluster and Modified Critical Rainfall Line</a:t>
            </a:r>
            <a:endParaRPr lang="zh-TW" altLang="en-US" sz="1400" dirty="0">
              <a:solidFill>
                <a:srgbClr val="0066FF"/>
              </a:solidFill>
              <a:latin typeface="Open Sauce One" panose="00000500000000000000" pitchFamily="2" charset="0"/>
            </a:endParaRPr>
          </a:p>
        </p:txBody>
      </p:sp>
    </p:spTree>
    <p:extLst>
      <p:ext uri="{BB962C8B-B14F-4D97-AF65-F5344CB8AC3E}">
        <p14:creationId xmlns:p14="http://schemas.microsoft.com/office/powerpoint/2010/main" val="71071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5</a:t>
            </a:fld>
            <a:endParaRPr lang="zh-TW" altLang="en-US"/>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1502334"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10546173" y="6225733"/>
            <a:ext cx="1502334"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0" name="內容版面配置區 9">
            <a:extLst>
              <a:ext uri="{FF2B5EF4-FFF2-40B4-BE49-F238E27FC236}">
                <a16:creationId xmlns:a16="http://schemas.microsoft.com/office/drawing/2014/main" id="{061FAD48-0F44-4C7B-A49B-6D1A39ADEFDC}"/>
              </a:ext>
            </a:extLst>
          </p:cNvPr>
          <p:cNvSpPr>
            <a:spLocks noGrp="1"/>
          </p:cNvSpPr>
          <p:nvPr>
            <p:ph idx="1"/>
          </p:nvPr>
        </p:nvSpPr>
        <p:spPr>
          <a:xfrm>
            <a:off x="838200" y="883226"/>
            <a:ext cx="10979989" cy="5468009"/>
          </a:xfrm>
        </p:spPr>
        <p:txBody>
          <a:bodyPr>
            <a:noAutofit/>
          </a:bodyPr>
          <a:lstStyle/>
          <a:p>
            <a:pPr marL="0" indent="0">
              <a:buNone/>
            </a:pPr>
            <a:r>
              <a:rPr lang="en-US" altLang="zh-TW" sz="1800" b="1" dirty="0"/>
              <a:t>Technical Skills</a:t>
            </a:r>
          </a:p>
          <a:p>
            <a:pPr algn="just">
              <a:lnSpc>
                <a:spcPct val="100000"/>
              </a:lnSpc>
              <a:spcBef>
                <a:spcPts val="0"/>
              </a:spcBef>
              <a:spcAft>
                <a:spcPts val="600"/>
              </a:spcAft>
            </a:pPr>
            <a:r>
              <a:rPr lang="en-US" altLang="zh-TW" sz="1800" b="1" dirty="0">
                <a:solidFill>
                  <a:srgbClr val="0066FF"/>
                </a:solidFill>
                <a:latin typeface="Open Sauce One" panose="00000500000000000000" pitchFamily="2" charset="0"/>
              </a:rPr>
              <a:t>Computer Science: </a:t>
            </a:r>
            <a:r>
              <a:rPr lang="en-US" altLang="zh-TW" sz="1800" b="1" dirty="0">
                <a:solidFill>
                  <a:schemeClr val="accent4">
                    <a:lumMod val="75000"/>
                  </a:schemeClr>
                </a:solidFill>
                <a:latin typeface="Open Sauce One" panose="00000500000000000000" pitchFamily="2" charset="0"/>
              </a:rPr>
              <a:t>Python, Matlab, R</a:t>
            </a:r>
            <a:r>
              <a:rPr lang="en-US" altLang="zh-TW" sz="1800" dirty="0">
                <a:solidFill>
                  <a:schemeClr val="bg1">
                    <a:lumMod val="50000"/>
                  </a:schemeClr>
                </a:solidFill>
                <a:latin typeface="Open Sauce One" panose="00000500000000000000" pitchFamily="2" charset="0"/>
              </a:rPr>
              <a:t>, C#, JavaScript, jQuery, </a:t>
            </a:r>
            <a:r>
              <a:rPr lang="en-US" altLang="zh-TW" sz="1800" dirty="0" err="1">
                <a:solidFill>
                  <a:schemeClr val="bg1">
                    <a:lumMod val="50000"/>
                  </a:schemeClr>
                </a:solidFill>
                <a:latin typeface="Open Sauce One" panose="00000500000000000000" pitchFamily="2" charset="0"/>
              </a:rPr>
              <a:t>jQueryUI</a:t>
            </a:r>
            <a:r>
              <a:rPr lang="en-US" altLang="zh-TW" sz="1800" dirty="0">
                <a:solidFill>
                  <a:schemeClr val="bg1">
                    <a:lumMod val="50000"/>
                  </a:schemeClr>
                </a:solidFill>
                <a:latin typeface="Open Sauce One" panose="00000500000000000000" pitchFamily="2" charset="0"/>
              </a:rPr>
              <a:t>, Android Development, HTML, MySQL, Nodejs, AngularJS, MongoDB, Elasticsearch, Spark, Facebook APIs and Twitter APIs</a:t>
            </a:r>
          </a:p>
          <a:p>
            <a:pPr algn="just">
              <a:lnSpc>
                <a:spcPct val="100000"/>
              </a:lnSpc>
              <a:spcBef>
                <a:spcPts val="0"/>
              </a:spcBef>
              <a:spcAft>
                <a:spcPts val="600"/>
              </a:spcAft>
            </a:pPr>
            <a:r>
              <a:rPr lang="en-US" altLang="zh-TW" sz="1800" b="1" dirty="0">
                <a:solidFill>
                  <a:srgbClr val="0066FF"/>
                </a:solidFill>
                <a:latin typeface="Open Sauce One" panose="00000500000000000000" pitchFamily="2" charset="0"/>
              </a:rPr>
              <a:t>Geography: </a:t>
            </a:r>
            <a:r>
              <a:rPr lang="en-US" altLang="zh-TW" sz="1800" dirty="0">
                <a:solidFill>
                  <a:schemeClr val="bg1">
                    <a:lumMod val="50000"/>
                  </a:schemeClr>
                </a:solidFill>
                <a:latin typeface="Open Sauce One" panose="00000500000000000000" pitchFamily="2" charset="0"/>
              </a:rPr>
              <a:t>GIS (ArcGIS, QGIS, Super GIS), Spatial Statistics, Spatial Database, Complex Network Analysis, </a:t>
            </a:r>
            <a:r>
              <a:rPr lang="en-US" altLang="zh-TW" sz="1800" dirty="0" err="1">
                <a:solidFill>
                  <a:schemeClr val="bg1">
                    <a:lumMod val="50000"/>
                  </a:schemeClr>
                </a:solidFill>
                <a:latin typeface="Open Sauce One" panose="00000500000000000000" pitchFamily="2" charset="0"/>
              </a:rPr>
              <a:t>Gephi</a:t>
            </a:r>
            <a:endParaRPr lang="en-US" altLang="zh-TW" sz="1800" dirty="0">
              <a:solidFill>
                <a:schemeClr val="bg1">
                  <a:lumMod val="50000"/>
                </a:schemeClr>
              </a:solidFill>
              <a:latin typeface="Open Sauce One" panose="00000500000000000000" pitchFamily="2" charset="0"/>
            </a:endParaRPr>
          </a:p>
          <a:p>
            <a:pPr algn="just">
              <a:lnSpc>
                <a:spcPct val="100000"/>
              </a:lnSpc>
              <a:spcBef>
                <a:spcPts val="0"/>
              </a:spcBef>
              <a:spcAft>
                <a:spcPts val="600"/>
              </a:spcAft>
            </a:pPr>
            <a:r>
              <a:rPr lang="en-US" altLang="zh-TW" sz="1800" b="1" dirty="0">
                <a:solidFill>
                  <a:srgbClr val="0066FF"/>
                </a:solidFill>
                <a:latin typeface="Open Sauce One" panose="00000500000000000000" pitchFamily="2" charset="0"/>
              </a:rPr>
              <a:t>Physics: </a:t>
            </a:r>
            <a:r>
              <a:rPr lang="en-US" altLang="zh-TW" sz="1800" dirty="0">
                <a:solidFill>
                  <a:schemeClr val="bg1">
                    <a:lumMod val="50000"/>
                  </a:schemeClr>
                </a:solidFill>
                <a:latin typeface="Open Sauce One" panose="00000500000000000000" pitchFamily="2" charset="0"/>
              </a:rPr>
              <a:t>Signal Processing (in time sequence and frequency) and Electromagnetic Analysis</a:t>
            </a:r>
          </a:p>
          <a:p>
            <a:pPr algn="just">
              <a:lnSpc>
                <a:spcPct val="100000"/>
              </a:lnSpc>
              <a:spcBef>
                <a:spcPts val="0"/>
              </a:spcBef>
              <a:spcAft>
                <a:spcPts val="600"/>
              </a:spcAft>
            </a:pPr>
            <a:r>
              <a:rPr lang="en-US" altLang="zh-TW" sz="1800" b="1" dirty="0">
                <a:solidFill>
                  <a:srgbClr val="0066FF"/>
                </a:solidFill>
                <a:latin typeface="Open Sauce One" panose="00000500000000000000" pitchFamily="2" charset="0"/>
              </a:rPr>
              <a:t>Food Chemistry: </a:t>
            </a:r>
            <a:r>
              <a:rPr lang="en-US" altLang="zh-TW" sz="1800" dirty="0">
                <a:solidFill>
                  <a:schemeClr val="bg1">
                    <a:lumMod val="50000"/>
                  </a:schemeClr>
                </a:solidFill>
                <a:latin typeface="Open Sauce One" panose="00000500000000000000" pitchFamily="2" charset="0"/>
              </a:rPr>
              <a:t>Starch Science, Resistant Starch, Slowly Digestible Starch, </a:t>
            </a:r>
            <a:r>
              <a:rPr lang="en-US" altLang="zh-TW" sz="1800" i="1" dirty="0">
                <a:solidFill>
                  <a:schemeClr val="bg1">
                    <a:lumMod val="50000"/>
                  </a:schemeClr>
                </a:solidFill>
                <a:latin typeface="Open Sauce One" panose="00000500000000000000" pitchFamily="2" charset="0"/>
              </a:rPr>
              <a:t>in vitro </a:t>
            </a:r>
            <a:r>
              <a:rPr lang="en-US" altLang="zh-TW" sz="1800" dirty="0">
                <a:solidFill>
                  <a:schemeClr val="bg1">
                    <a:lumMod val="50000"/>
                  </a:schemeClr>
                </a:solidFill>
                <a:latin typeface="Open Sauce One" panose="00000500000000000000" pitchFamily="2" charset="0"/>
              </a:rPr>
              <a:t>Digestibility, SEM, XRD and HPSEC</a:t>
            </a:r>
          </a:p>
          <a:p>
            <a:pPr algn="just">
              <a:lnSpc>
                <a:spcPct val="100000"/>
              </a:lnSpc>
              <a:spcBef>
                <a:spcPts val="0"/>
              </a:spcBef>
              <a:spcAft>
                <a:spcPts val="600"/>
              </a:spcAft>
            </a:pPr>
            <a:r>
              <a:rPr lang="en-US" altLang="zh-TW" sz="1800" b="1" dirty="0">
                <a:solidFill>
                  <a:srgbClr val="0066FF"/>
                </a:solidFill>
                <a:latin typeface="Open Sauce One" panose="00000500000000000000" pitchFamily="2" charset="0"/>
              </a:rPr>
              <a:t>Chemistry: </a:t>
            </a:r>
            <a:r>
              <a:rPr lang="en-US" altLang="zh-TW" sz="1800" dirty="0">
                <a:solidFill>
                  <a:schemeClr val="bg1">
                    <a:lumMod val="50000"/>
                  </a:schemeClr>
                </a:solidFill>
                <a:latin typeface="Open Sauce One" panose="00000500000000000000" pitchFamily="2" charset="0"/>
              </a:rPr>
              <a:t>Organometallic synthesis, NMR, IR, HPLC, ESI-MASS and pH meter</a:t>
            </a:r>
          </a:p>
          <a:p>
            <a:pPr algn="just">
              <a:lnSpc>
                <a:spcPct val="100000"/>
              </a:lnSpc>
              <a:spcBef>
                <a:spcPts val="0"/>
              </a:spcBef>
              <a:spcAft>
                <a:spcPts val="600"/>
              </a:spcAft>
            </a:pPr>
            <a:r>
              <a:rPr lang="en-US" altLang="zh-TW" sz="1800" b="1" dirty="0">
                <a:solidFill>
                  <a:srgbClr val="0066FF"/>
                </a:solidFill>
                <a:latin typeface="Open Sauce One" panose="00000500000000000000" pitchFamily="2" charset="0"/>
              </a:rPr>
              <a:t>Design: </a:t>
            </a:r>
            <a:r>
              <a:rPr lang="en-US" altLang="zh-TW" sz="1800" dirty="0">
                <a:solidFill>
                  <a:schemeClr val="bg1">
                    <a:lumMod val="50000"/>
                  </a:schemeClr>
                </a:solidFill>
                <a:latin typeface="Open Sauce One" panose="00000500000000000000" pitchFamily="2" charset="0"/>
              </a:rPr>
              <a:t>Illustrator, Photoshop, </a:t>
            </a:r>
            <a:r>
              <a:rPr lang="en-US" altLang="zh-TW" sz="1800" dirty="0" err="1">
                <a:solidFill>
                  <a:schemeClr val="bg1">
                    <a:lumMod val="50000"/>
                  </a:schemeClr>
                </a:solidFill>
                <a:latin typeface="Open Sauce One" panose="00000500000000000000" pitchFamily="2" charset="0"/>
              </a:rPr>
              <a:t>Dreamwaver</a:t>
            </a:r>
            <a:r>
              <a:rPr lang="en-US" altLang="zh-TW" sz="1800" dirty="0">
                <a:solidFill>
                  <a:schemeClr val="bg1">
                    <a:lumMod val="50000"/>
                  </a:schemeClr>
                </a:solidFill>
                <a:latin typeface="Open Sauce One" panose="00000500000000000000" pitchFamily="2" charset="0"/>
              </a:rPr>
              <a:t> and Google SketchUp</a:t>
            </a:r>
          </a:p>
          <a:p>
            <a:pPr algn="just">
              <a:lnSpc>
                <a:spcPct val="100000"/>
              </a:lnSpc>
              <a:spcBef>
                <a:spcPts val="0"/>
              </a:spcBef>
              <a:spcAft>
                <a:spcPts val="600"/>
              </a:spcAft>
            </a:pPr>
            <a:r>
              <a:rPr lang="en-US" altLang="zh-TW" sz="1800" b="1" dirty="0">
                <a:solidFill>
                  <a:srgbClr val="0066FF"/>
                </a:solidFill>
                <a:latin typeface="Open Sauce One" panose="00000500000000000000" pitchFamily="2" charset="0"/>
              </a:rPr>
              <a:t>Marketing: </a:t>
            </a:r>
            <a:r>
              <a:rPr lang="en-US" altLang="zh-TW" sz="1800" dirty="0">
                <a:solidFill>
                  <a:schemeClr val="bg1">
                    <a:lumMod val="50000"/>
                  </a:schemeClr>
                </a:solidFill>
                <a:latin typeface="Open Sauce One" panose="00000500000000000000" pitchFamily="2" charset="0"/>
              </a:rPr>
              <a:t>Google Analysis, Facebook Marketing and Google Trend</a:t>
            </a:r>
            <a:endParaRPr lang="en-US" altLang="zh-TW" sz="1800" b="1" dirty="0"/>
          </a:p>
          <a:p>
            <a:pPr marL="0" indent="0">
              <a:buNone/>
            </a:pPr>
            <a:r>
              <a:rPr lang="en-US" altLang="zh-TW" sz="1800" b="1" dirty="0"/>
              <a:t>Interests</a:t>
            </a:r>
          </a:p>
          <a:p>
            <a:pPr marL="0" indent="0">
              <a:buNone/>
            </a:pPr>
            <a:r>
              <a:rPr lang="en-US" altLang="zh-TW" sz="1800" dirty="0">
                <a:solidFill>
                  <a:schemeClr val="bg1">
                    <a:lumMod val="50000"/>
                  </a:schemeClr>
                </a:solidFill>
                <a:latin typeface="Open Sauce One" panose="00000500000000000000" pitchFamily="2" charset="0"/>
              </a:rPr>
              <a:t>Emergency Medicine, Chinese Medicine, Volleyball, Sport Science, Photography, Tourism, Web and Graphic Design</a:t>
            </a:r>
          </a:p>
        </p:txBody>
      </p:sp>
    </p:spTree>
    <p:extLst>
      <p:ext uri="{BB962C8B-B14F-4D97-AF65-F5344CB8AC3E}">
        <p14:creationId xmlns:p14="http://schemas.microsoft.com/office/powerpoint/2010/main" val="3686077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6</a:t>
            </a:fld>
            <a:endParaRPr lang="zh-TW" altLang="en-US"/>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1502334"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10546173" y="6225733"/>
            <a:ext cx="1502334"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0" name="內容版面配置區 9">
            <a:extLst>
              <a:ext uri="{FF2B5EF4-FFF2-40B4-BE49-F238E27FC236}">
                <a16:creationId xmlns:a16="http://schemas.microsoft.com/office/drawing/2014/main" id="{061FAD48-0F44-4C7B-A49B-6D1A39ADEFDC}"/>
              </a:ext>
            </a:extLst>
          </p:cNvPr>
          <p:cNvSpPr>
            <a:spLocks noGrp="1"/>
          </p:cNvSpPr>
          <p:nvPr>
            <p:ph idx="1"/>
          </p:nvPr>
        </p:nvSpPr>
        <p:spPr>
          <a:xfrm>
            <a:off x="838200" y="1017917"/>
            <a:ext cx="10445151" cy="5098212"/>
          </a:xfrm>
        </p:spPr>
        <p:txBody>
          <a:bodyPr>
            <a:noAutofit/>
          </a:bodyPr>
          <a:lstStyle/>
          <a:p>
            <a:pPr marL="0" indent="0">
              <a:buNone/>
            </a:pPr>
            <a:r>
              <a:rPr lang="en-US" altLang="zh-TW" sz="1800" b="1" dirty="0"/>
              <a:t>Languages</a:t>
            </a:r>
            <a:r>
              <a:rPr lang="zh-TW" altLang="en-US" sz="1800" b="1" dirty="0"/>
              <a:t> </a:t>
            </a:r>
            <a:r>
              <a:rPr lang="en-US" altLang="zh-TW" sz="1800" b="1" dirty="0"/>
              <a:t>(4+)</a:t>
            </a:r>
          </a:p>
          <a:p>
            <a:pPr>
              <a:spcAft>
                <a:spcPts val="600"/>
              </a:spcAft>
            </a:pPr>
            <a:r>
              <a:rPr lang="en-US" altLang="zh-TW" sz="1800" b="1" dirty="0">
                <a:solidFill>
                  <a:srgbClr val="0066FF"/>
                </a:solidFill>
                <a:latin typeface="Open Sauce One" panose="00000500000000000000" pitchFamily="2" charset="0"/>
              </a:rPr>
              <a:t>Chinese:</a:t>
            </a:r>
            <a:r>
              <a:rPr lang="en-US" altLang="zh-TW" sz="1800" b="1" dirty="0">
                <a:solidFill>
                  <a:schemeClr val="bg1">
                    <a:lumMod val="50000"/>
                  </a:schemeClr>
                </a:solidFill>
                <a:latin typeface="Open Sauce One" panose="00000500000000000000" pitchFamily="2" charset="0"/>
              </a:rPr>
              <a:t> </a:t>
            </a:r>
            <a:r>
              <a:rPr lang="en-US" altLang="zh-TW" sz="1800" dirty="0">
                <a:solidFill>
                  <a:schemeClr val="bg1">
                    <a:lumMod val="50000"/>
                  </a:schemeClr>
                </a:solidFill>
                <a:latin typeface="Open Sauce One" panose="00000500000000000000" pitchFamily="2" charset="0"/>
              </a:rPr>
              <a:t>Native | </a:t>
            </a:r>
            <a:r>
              <a:rPr lang="en-US" altLang="zh-TW" sz="1800" b="1" dirty="0">
                <a:solidFill>
                  <a:srgbClr val="0066FF"/>
                </a:solidFill>
                <a:latin typeface="Open Sauce One" panose="00000500000000000000" pitchFamily="2" charset="0"/>
              </a:rPr>
              <a:t>English:</a:t>
            </a:r>
            <a:r>
              <a:rPr lang="en-US" altLang="zh-TW" sz="1800" dirty="0">
                <a:solidFill>
                  <a:srgbClr val="0066FF"/>
                </a:solidFill>
                <a:latin typeface="Open Sauce One" panose="00000500000000000000" pitchFamily="2" charset="0"/>
              </a:rPr>
              <a:t> </a:t>
            </a:r>
            <a:r>
              <a:rPr lang="en-US" altLang="zh-TW" sz="1800" dirty="0">
                <a:solidFill>
                  <a:schemeClr val="bg1">
                    <a:lumMod val="50000"/>
                  </a:schemeClr>
                </a:solidFill>
                <a:latin typeface="Open Sauce One" panose="00000500000000000000" pitchFamily="2" charset="0"/>
              </a:rPr>
              <a:t>Fluent | </a:t>
            </a:r>
            <a:r>
              <a:rPr lang="en-US" altLang="zh-TW" sz="1800" b="1" dirty="0">
                <a:solidFill>
                  <a:srgbClr val="0066FF"/>
                </a:solidFill>
                <a:latin typeface="Open Sauce One" panose="00000500000000000000" pitchFamily="2" charset="0"/>
              </a:rPr>
              <a:t>Russian:</a:t>
            </a:r>
            <a:r>
              <a:rPr lang="en-US" altLang="zh-TW" sz="1800" dirty="0">
                <a:solidFill>
                  <a:srgbClr val="0066FF"/>
                </a:solidFill>
                <a:latin typeface="Open Sauce One" panose="00000500000000000000" pitchFamily="2" charset="0"/>
              </a:rPr>
              <a:t> </a:t>
            </a:r>
            <a:r>
              <a:rPr lang="en-US" altLang="zh-TW" sz="1800" dirty="0">
                <a:solidFill>
                  <a:schemeClr val="bg1">
                    <a:lumMod val="50000"/>
                  </a:schemeClr>
                </a:solidFill>
                <a:latin typeface="Open Sauce One" panose="00000500000000000000" pitchFamily="2" charset="0"/>
              </a:rPr>
              <a:t>Conversant | </a:t>
            </a:r>
          </a:p>
          <a:p>
            <a:pPr>
              <a:spcAft>
                <a:spcPts val="600"/>
              </a:spcAft>
            </a:pPr>
            <a:r>
              <a:rPr lang="en-US" altLang="zh-TW" sz="1800" b="1" dirty="0">
                <a:solidFill>
                  <a:srgbClr val="0066FF"/>
                </a:solidFill>
                <a:latin typeface="Open Sauce One" panose="00000500000000000000" pitchFamily="2" charset="0"/>
              </a:rPr>
              <a:t>Spanish: </a:t>
            </a:r>
            <a:r>
              <a:rPr lang="en-US" altLang="zh-TW" sz="1800" dirty="0">
                <a:solidFill>
                  <a:schemeClr val="bg1">
                    <a:lumMod val="50000"/>
                  </a:schemeClr>
                </a:solidFill>
                <a:latin typeface="Open Sauce One" panose="00000500000000000000" pitchFamily="2" charset="0"/>
              </a:rPr>
              <a:t>Beginning | </a:t>
            </a:r>
            <a:r>
              <a:rPr lang="en-US" altLang="zh-TW" sz="1800" b="1" dirty="0">
                <a:solidFill>
                  <a:srgbClr val="0066FF"/>
                </a:solidFill>
                <a:latin typeface="Open Sauce One" panose="00000500000000000000" pitchFamily="2" charset="0"/>
              </a:rPr>
              <a:t>Japanese:</a:t>
            </a:r>
            <a:r>
              <a:rPr lang="en-US" altLang="zh-TW" sz="1800" dirty="0">
                <a:solidFill>
                  <a:srgbClr val="0066FF"/>
                </a:solidFill>
                <a:latin typeface="Open Sauce One" panose="00000500000000000000" pitchFamily="2" charset="0"/>
              </a:rPr>
              <a:t> </a:t>
            </a:r>
            <a:r>
              <a:rPr lang="en-US" altLang="zh-TW" sz="1800" dirty="0">
                <a:solidFill>
                  <a:schemeClr val="bg1">
                    <a:lumMod val="50000"/>
                  </a:schemeClr>
                </a:solidFill>
                <a:latin typeface="Open Sauce One" panose="00000500000000000000" pitchFamily="2" charset="0"/>
              </a:rPr>
              <a:t>Beginning </a:t>
            </a:r>
          </a:p>
          <a:p>
            <a:pPr>
              <a:spcAft>
                <a:spcPts val="600"/>
              </a:spcAft>
            </a:pPr>
            <a:endParaRPr lang="en-US" altLang="zh-TW" sz="1800" dirty="0">
              <a:solidFill>
                <a:schemeClr val="bg1"/>
              </a:solidFill>
              <a:latin typeface="Open Sauce One" panose="00000500000000000000" pitchFamily="2" charset="0"/>
            </a:endParaRPr>
          </a:p>
          <a:p>
            <a:pPr marL="0" indent="0">
              <a:buNone/>
            </a:pPr>
            <a:r>
              <a:rPr lang="en-US" altLang="zh-TW" sz="1800" b="1" dirty="0"/>
              <a:t>Certificates</a:t>
            </a:r>
            <a:r>
              <a:rPr lang="zh-TW" altLang="en-US" sz="1800" b="1" dirty="0"/>
              <a:t> </a:t>
            </a:r>
            <a:r>
              <a:rPr lang="en-US" altLang="zh-TW" sz="1800" b="1" dirty="0"/>
              <a:t>(10+)</a:t>
            </a:r>
          </a:p>
          <a:p>
            <a:pPr>
              <a:spcAft>
                <a:spcPts val="600"/>
              </a:spcAft>
            </a:pPr>
            <a:r>
              <a:rPr lang="zh-TW" altLang="en-US" sz="1800" dirty="0">
                <a:solidFill>
                  <a:schemeClr val="bg1">
                    <a:lumMod val="50000"/>
                  </a:schemeClr>
                </a:solidFill>
                <a:latin typeface="Open Sauce One" panose="00000500000000000000" pitchFamily="2" charset="0"/>
              </a:rPr>
              <a:t>緊急救護技術員證照 </a:t>
            </a:r>
            <a:r>
              <a:rPr lang="en-US" altLang="zh-TW" sz="1800" dirty="0">
                <a:solidFill>
                  <a:schemeClr val="bg1">
                    <a:lumMod val="50000"/>
                  </a:schemeClr>
                </a:solidFill>
                <a:latin typeface="Open Sauce One" panose="00000500000000000000" pitchFamily="2" charset="0"/>
              </a:rPr>
              <a:t>(EMT1)</a:t>
            </a:r>
          </a:p>
          <a:p>
            <a:pPr>
              <a:spcAft>
                <a:spcPts val="600"/>
              </a:spcAft>
            </a:pPr>
            <a:r>
              <a:rPr lang="zh-TW" altLang="en-US" sz="1800" dirty="0">
                <a:solidFill>
                  <a:schemeClr val="bg1">
                    <a:lumMod val="50000"/>
                  </a:schemeClr>
                </a:solidFill>
                <a:latin typeface="Open Sauce One" panose="00000500000000000000" pitchFamily="2" charset="0"/>
              </a:rPr>
              <a:t>掃描式電子顯微鏡使用執照 </a:t>
            </a:r>
            <a:r>
              <a:rPr lang="en-US" altLang="zh-TW" sz="1800" dirty="0">
                <a:solidFill>
                  <a:schemeClr val="bg1">
                    <a:lumMod val="50000"/>
                  </a:schemeClr>
                </a:solidFill>
                <a:latin typeface="Open Sauce One" panose="00000500000000000000" pitchFamily="2" charset="0"/>
              </a:rPr>
              <a:t>| X-ray </a:t>
            </a:r>
            <a:r>
              <a:rPr lang="zh-TW" altLang="en-US" sz="1800" dirty="0">
                <a:solidFill>
                  <a:schemeClr val="bg1">
                    <a:lumMod val="50000"/>
                  </a:schemeClr>
                </a:solidFill>
                <a:latin typeface="Open Sauce One" panose="00000500000000000000" pitchFamily="2" charset="0"/>
              </a:rPr>
              <a:t>散射儀使用執照</a:t>
            </a:r>
            <a:endParaRPr lang="en-US" altLang="zh-TW" sz="1800" dirty="0">
              <a:solidFill>
                <a:schemeClr val="bg1">
                  <a:lumMod val="50000"/>
                </a:schemeClr>
              </a:solidFill>
              <a:latin typeface="Open Sauce One" panose="00000500000000000000" pitchFamily="2" charset="0"/>
            </a:endParaRPr>
          </a:p>
          <a:p>
            <a:pPr>
              <a:spcAft>
                <a:spcPts val="600"/>
              </a:spcAft>
            </a:pPr>
            <a:r>
              <a:rPr lang="zh-TW" altLang="en-US" sz="1800" dirty="0">
                <a:solidFill>
                  <a:schemeClr val="bg1">
                    <a:lumMod val="50000"/>
                  </a:schemeClr>
                </a:solidFill>
                <a:latin typeface="Open Sauce One" panose="00000500000000000000" pitchFamily="2" charset="0"/>
              </a:rPr>
              <a:t>國民小學教師證 </a:t>
            </a:r>
            <a:r>
              <a:rPr lang="en-US" altLang="zh-TW" sz="1800" dirty="0">
                <a:solidFill>
                  <a:schemeClr val="bg1">
                    <a:lumMod val="50000"/>
                  </a:schemeClr>
                </a:solidFill>
                <a:latin typeface="Open Sauce One" panose="00000500000000000000" pitchFamily="2" charset="0"/>
              </a:rPr>
              <a:t>| HACCP </a:t>
            </a:r>
            <a:r>
              <a:rPr lang="zh-TW" altLang="en-US" sz="1800" dirty="0">
                <a:solidFill>
                  <a:schemeClr val="bg1">
                    <a:lumMod val="50000"/>
                  </a:schemeClr>
                </a:solidFill>
                <a:latin typeface="Open Sauce One" panose="00000500000000000000" pitchFamily="2" charset="0"/>
              </a:rPr>
              <a:t>品質控管證書 </a:t>
            </a:r>
            <a:r>
              <a:rPr lang="en-US" altLang="zh-TW" sz="1800" dirty="0">
                <a:solidFill>
                  <a:schemeClr val="bg1">
                    <a:lumMod val="50000"/>
                  </a:schemeClr>
                </a:solidFill>
                <a:latin typeface="Open Sauce One" panose="00000500000000000000" pitchFamily="2" charset="0"/>
              </a:rPr>
              <a:t>(</a:t>
            </a:r>
            <a:r>
              <a:rPr lang="zh-TW" altLang="en-US" sz="1800" dirty="0">
                <a:solidFill>
                  <a:schemeClr val="bg1">
                    <a:lumMod val="50000"/>
                  </a:schemeClr>
                </a:solidFill>
                <a:latin typeface="Open Sauce One" panose="00000500000000000000" pitchFamily="2" charset="0"/>
              </a:rPr>
              <a:t>基礎</a:t>
            </a:r>
            <a:r>
              <a:rPr lang="en-US" altLang="zh-TW" sz="1800" dirty="0">
                <a:solidFill>
                  <a:schemeClr val="bg1">
                    <a:lumMod val="50000"/>
                  </a:schemeClr>
                </a:solidFill>
                <a:latin typeface="Open Sauce One" panose="00000500000000000000" pitchFamily="2" charset="0"/>
              </a:rPr>
              <a:t> &amp; </a:t>
            </a:r>
            <a:r>
              <a:rPr lang="zh-TW" altLang="en-US" sz="1800" dirty="0">
                <a:solidFill>
                  <a:schemeClr val="bg1">
                    <a:lumMod val="50000"/>
                  </a:schemeClr>
                </a:solidFill>
                <a:latin typeface="Open Sauce One" panose="00000500000000000000" pitchFamily="2" charset="0"/>
              </a:rPr>
              <a:t>進階</a:t>
            </a:r>
            <a:r>
              <a:rPr lang="en-US" altLang="zh-TW" sz="1800" dirty="0">
                <a:solidFill>
                  <a:schemeClr val="bg1">
                    <a:lumMod val="50000"/>
                  </a:schemeClr>
                </a:solidFill>
                <a:latin typeface="Open Sauce One" panose="00000500000000000000" pitchFamily="2" charset="0"/>
              </a:rPr>
              <a:t>)</a:t>
            </a:r>
          </a:p>
          <a:p>
            <a:pPr>
              <a:spcAft>
                <a:spcPts val="600"/>
              </a:spcAft>
            </a:pPr>
            <a:r>
              <a:rPr lang="zh-TW" altLang="en-US" sz="1800" dirty="0">
                <a:solidFill>
                  <a:schemeClr val="bg1">
                    <a:lumMod val="50000"/>
                  </a:schemeClr>
                </a:solidFill>
                <a:latin typeface="Open Sauce One" panose="00000500000000000000" pitchFamily="2" charset="0"/>
              </a:rPr>
              <a:t>華語領隊證照 </a:t>
            </a:r>
            <a:r>
              <a:rPr lang="en-US" altLang="zh-TW" sz="1800" dirty="0">
                <a:solidFill>
                  <a:schemeClr val="bg1">
                    <a:lumMod val="50000"/>
                  </a:schemeClr>
                </a:solidFill>
                <a:latin typeface="Open Sauce One" panose="00000500000000000000" pitchFamily="2" charset="0"/>
              </a:rPr>
              <a:t>|</a:t>
            </a:r>
            <a:r>
              <a:rPr lang="zh-TW" altLang="en-US" sz="1800" dirty="0">
                <a:solidFill>
                  <a:schemeClr val="bg1">
                    <a:lumMod val="50000"/>
                  </a:schemeClr>
                </a:solidFill>
                <a:latin typeface="Open Sauce One" panose="00000500000000000000" pitchFamily="2" charset="0"/>
              </a:rPr>
              <a:t> 華語導遊證照</a:t>
            </a:r>
            <a:endParaRPr lang="en-US" altLang="zh-TW" sz="1800" dirty="0">
              <a:solidFill>
                <a:schemeClr val="bg1">
                  <a:lumMod val="50000"/>
                </a:schemeClr>
              </a:solidFill>
              <a:latin typeface="Open Sauce One" panose="00000500000000000000" pitchFamily="2" charset="0"/>
            </a:endParaRPr>
          </a:p>
          <a:p>
            <a:pPr>
              <a:spcAft>
                <a:spcPts val="600"/>
              </a:spcAft>
            </a:pPr>
            <a:r>
              <a:rPr lang="en-US" altLang="zh-TW" sz="1800" dirty="0">
                <a:solidFill>
                  <a:schemeClr val="bg1">
                    <a:lumMod val="50000"/>
                  </a:schemeClr>
                </a:solidFill>
                <a:latin typeface="Open Sauce One" panose="00000500000000000000" pitchFamily="2" charset="0"/>
              </a:rPr>
              <a:t>TBSA </a:t>
            </a:r>
            <a:r>
              <a:rPr lang="zh-TW" altLang="en-US" sz="1800" dirty="0">
                <a:solidFill>
                  <a:schemeClr val="bg1">
                    <a:lumMod val="50000"/>
                  </a:schemeClr>
                </a:solidFill>
                <a:latin typeface="Open Sauce One" panose="00000500000000000000" pitchFamily="2" charset="0"/>
              </a:rPr>
              <a:t>初級商務企劃師證照</a:t>
            </a:r>
            <a:endParaRPr lang="en-US" altLang="zh-TW" sz="1800" dirty="0">
              <a:solidFill>
                <a:schemeClr val="bg1">
                  <a:lumMod val="50000"/>
                </a:schemeClr>
              </a:solidFill>
              <a:latin typeface="Open Sauce One" panose="00000500000000000000" pitchFamily="2" charset="0"/>
            </a:endParaRPr>
          </a:p>
          <a:p>
            <a:pPr>
              <a:spcAft>
                <a:spcPts val="600"/>
              </a:spcAft>
            </a:pPr>
            <a:r>
              <a:rPr lang="zh-TW" altLang="en-US" sz="1800" dirty="0">
                <a:solidFill>
                  <a:schemeClr val="bg1">
                    <a:lumMod val="50000"/>
                  </a:schemeClr>
                </a:solidFill>
                <a:latin typeface="Open Sauce One" panose="00000500000000000000" pitchFamily="2" charset="0"/>
              </a:rPr>
              <a:t>國家</a:t>
            </a:r>
            <a:r>
              <a:rPr lang="en-US" altLang="zh-TW" sz="1800" dirty="0">
                <a:solidFill>
                  <a:schemeClr val="bg1">
                    <a:lumMod val="50000"/>
                  </a:schemeClr>
                </a:solidFill>
                <a:latin typeface="Open Sauce One" panose="00000500000000000000" pitchFamily="2" charset="0"/>
              </a:rPr>
              <a:t>C</a:t>
            </a:r>
            <a:r>
              <a:rPr lang="zh-TW" altLang="en-US" sz="1800" dirty="0">
                <a:solidFill>
                  <a:schemeClr val="bg1">
                    <a:lumMod val="50000"/>
                  </a:schemeClr>
                </a:solidFill>
                <a:latin typeface="Open Sauce One" panose="00000500000000000000" pitchFamily="2" charset="0"/>
              </a:rPr>
              <a:t>級排球裁判 </a:t>
            </a:r>
            <a:r>
              <a:rPr lang="en-US" altLang="zh-TW" sz="1800" dirty="0">
                <a:solidFill>
                  <a:schemeClr val="bg1">
                    <a:lumMod val="50000"/>
                  </a:schemeClr>
                </a:solidFill>
                <a:latin typeface="Open Sauce One" panose="00000500000000000000" pitchFamily="2" charset="0"/>
              </a:rPr>
              <a:t>| </a:t>
            </a:r>
            <a:r>
              <a:rPr lang="zh-TW" altLang="en-US" sz="1800" dirty="0">
                <a:solidFill>
                  <a:schemeClr val="bg1">
                    <a:lumMod val="50000"/>
                  </a:schemeClr>
                </a:solidFill>
                <a:latin typeface="Open Sauce One" panose="00000500000000000000" pitchFamily="2" charset="0"/>
              </a:rPr>
              <a:t>救生員證照 </a:t>
            </a:r>
            <a:r>
              <a:rPr lang="en-US" altLang="zh-TW" sz="1800" dirty="0">
                <a:solidFill>
                  <a:schemeClr val="bg1">
                    <a:lumMod val="50000"/>
                  </a:schemeClr>
                </a:solidFill>
                <a:latin typeface="Open Sauce One" panose="00000500000000000000" pitchFamily="2" charset="0"/>
              </a:rPr>
              <a:t>|</a:t>
            </a:r>
            <a:r>
              <a:rPr lang="zh-TW" altLang="en-US" sz="1800" dirty="0">
                <a:solidFill>
                  <a:schemeClr val="bg1">
                    <a:lumMod val="50000"/>
                  </a:schemeClr>
                </a:solidFill>
                <a:latin typeface="Open Sauce One" panose="00000500000000000000" pitchFamily="2" charset="0"/>
              </a:rPr>
              <a:t> 游泳</a:t>
            </a:r>
            <a:r>
              <a:rPr lang="en-US" altLang="zh-TW" sz="1800" dirty="0">
                <a:solidFill>
                  <a:schemeClr val="bg1">
                    <a:lumMod val="50000"/>
                  </a:schemeClr>
                </a:solidFill>
                <a:latin typeface="Open Sauce One" panose="00000500000000000000" pitchFamily="2" charset="0"/>
              </a:rPr>
              <a:t>B</a:t>
            </a:r>
            <a:r>
              <a:rPr lang="zh-TW" altLang="en-US" sz="1800" dirty="0">
                <a:solidFill>
                  <a:schemeClr val="bg1">
                    <a:lumMod val="50000"/>
                  </a:schemeClr>
                </a:solidFill>
                <a:latin typeface="Open Sauce One" panose="00000500000000000000" pitchFamily="2" charset="0"/>
              </a:rPr>
              <a:t>級與</a:t>
            </a:r>
            <a:r>
              <a:rPr lang="en-US" altLang="zh-TW" sz="1800" dirty="0">
                <a:solidFill>
                  <a:schemeClr val="bg1">
                    <a:lumMod val="50000"/>
                  </a:schemeClr>
                </a:solidFill>
                <a:latin typeface="Open Sauce One" panose="00000500000000000000" pitchFamily="2" charset="0"/>
              </a:rPr>
              <a:t>C</a:t>
            </a:r>
            <a:r>
              <a:rPr lang="zh-TW" altLang="en-US" sz="1800" dirty="0">
                <a:solidFill>
                  <a:schemeClr val="bg1">
                    <a:lumMod val="50000"/>
                  </a:schemeClr>
                </a:solidFill>
                <a:latin typeface="Open Sauce One" panose="00000500000000000000" pitchFamily="2" charset="0"/>
              </a:rPr>
              <a:t>級證照</a:t>
            </a:r>
            <a:endParaRPr lang="en-US" altLang="zh-TW" sz="1800" b="1" dirty="0">
              <a:solidFill>
                <a:schemeClr val="bg1">
                  <a:lumMod val="50000"/>
                </a:schemeClr>
              </a:solidFill>
            </a:endParaRPr>
          </a:p>
        </p:txBody>
      </p:sp>
    </p:spTree>
    <p:extLst>
      <p:ext uri="{BB962C8B-B14F-4D97-AF65-F5344CB8AC3E}">
        <p14:creationId xmlns:p14="http://schemas.microsoft.com/office/powerpoint/2010/main" val="41498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7</a:t>
            </a:fld>
            <a:endParaRPr lang="zh-TW" altLang="en-US"/>
          </a:p>
        </p:txBody>
      </p:sp>
      <p:sp>
        <p:nvSpPr>
          <p:cNvPr id="6" name="標題 1">
            <a:extLst>
              <a:ext uri="{FF2B5EF4-FFF2-40B4-BE49-F238E27FC236}">
                <a16:creationId xmlns:a16="http://schemas.microsoft.com/office/drawing/2014/main" id="{B77F5E80-86B7-48B6-8CE9-D64085731077}"/>
              </a:ext>
            </a:extLst>
          </p:cNvPr>
          <p:cNvSpPr>
            <a:spLocks noGrp="1"/>
          </p:cNvSpPr>
          <p:nvPr>
            <p:ph type="title"/>
          </p:nvPr>
        </p:nvSpPr>
        <p:spPr>
          <a:xfrm>
            <a:off x="838200" y="673190"/>
            <a:ext cx="9824120" cy="1017498"/>
          </a:xfrm>
        </p:spPr>
        <p:txBody>
          <a:bodyPr/>
          <a:lstStyle/>
          <a:p>
            <a:r>
              <a:rPr lang="zh-TW" altLang="en-US" b="1" dirty="0">
                <a:solidFill>
                  <a:srgbClr val="7030A0"/>
                </a:solidFill>
                <a:latin typeface="Arial" panose="020B0604020202020204" pitchFamily="34" charset="0"/>
                <a:cs typeface="Arial" panose="020B0604020202020204" pitchFamily="34" charset="0"/>
              </a:rPr>
              <a:t>簡介</a:t>
            </a:r>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1502334"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10546173" y="6225733"/>
            <a:ext cx="1502334"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0" name="內容版面配置區 9">
            <a:extLst>
              <a:ext uri="{FF2B5EF4-FFF2-40B4-BE49-F238E27FC236}">
                <a16:creationId xmlns:a16="http://schemas.microsoft.com/office/drawing/2014/main" id="{061FAD48-0F44-4C7B-A49B-6D1A39ADEFDC}"/>
              </a:ext>
            </a:extLst>
          </p:cNvPr>
          <p:cNvSpPr>
            <a:spLocks noGrp="1"/>
          </p:cNvSpPr>
          <p:nvPr>
            <p:ph idx="1"/>
          </p:nvPr>
        </p:nvSpPr>
        <p:spPr>
          <a:xfrm>
            <a:off x="3848638" y="1685926"/>
            <a:ext cx="6009737" cy="4351338"/>
          </a:xfrm>
        </p:spPr>
        <p:txBody>
          <a:bodyPr>
            <a:normAutofit/>
          </a:bodyPr>
          <a:lstStyle/>
          <a:p>
            <a:pPr marL="0" indent="0">
              <a:buNone/>
            </a:pPr>
            <a:r>
              <a:rPr lang="zh-TW" altLang="en-US" b="1" dirty="0"/>
              <a:t>研究專長</a:t>
            </a:r>
            <a:endParaRPr lang="en-US" altLang="zh-TW" b="1" dirty="0"/>
          </a:p>
          <a:p>
            <a:pPr marL="0" indent="0">
              <a:buNone/>
            </a:pPr>
            <a:endParaRPr lang="zh-TW" altLang="en-US" dirty="0"/>
          </a:p>
        </p:txBody>
      </p:sp>
      <p:pic>
        <p:nvPicPr>
          <p:cNvPr id="3" name="圖片 2">
            <a:extLst>
              <a:ext uri="{FF2B5EF4-FFF2-40B4-BE49-F238E27FC236}">
                <a16:creationId xmlns:a16="http://schemas.microsoft.com/office/drawing/2014/main" id="{27B8B003-12CB-4A40-B8A5-0883D55411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768040" y="2290359"/>
            <a:ext cx="6971031" cy="3935374"/>
          </a:xfrm>
          <a:prstGeom prst="rect">
            <a:avLst/>
          </a:prstGeom>
        </p:spPr>
      </p:pic>
      <p:pic>
        <p:nvPicPr>
          <p:cNvPr id="13" name="圖片 12">
            <a:extLst>
              <a:ext uri="{FF2B5EF4-FFF2-40B4-BE49-F238E27FC236}">
                <a16:creationId xmlns:a16="http://schemas.microsoft.com/office/drawing/2014/main" id="{DBDC2216-8700-4C68-81C8-49E85BDB308E}"/>
              </a:ext>
            </a:extLst>
          </p:cNvPr>
          <p:cNvPicPr>
            <a:picLocks noChangeAspect="1"/>
          </p:cNvPicPr>
          <p:nvPr/>
        </p:nvPicPr>
        <p:blipFill>
          <a:blip r:embed="rId4"/>
          <a:stretch>
            <a:fillRect/>
          </a:stretch>
        </p:blipFill>
        <p:spPr>
          <a:xfrm>
            <a:off x="938203" y="2237128"/>
            <a:ext cx="2389839" cy="2383743"/>
          </a:xfrm>
          <a:prstGeom prst="rect">
            <a:avLst/>
          </a:prstGeom>
        </p:spPr>
      </p:pic>
    </p:spTree>
    <p:extLst>
      <p:ext uri="{BB962C8B-B14F-4D97-AF65-F5344CB8AC3E}">
        <p14:creationId xmlns:p14="http://schemas.microsoft.com/office/powerpoint/2010/main" val="239175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2247086A-56BD-41D5-B54A-E939657C5E93}"/>
              </a:ext>
            </a:extLst>
          </p:cNvPr>
          <p:cNvSpPr>
            <a:spLocks noGrp="1"/>
          </p:cNvSpPr>
          <p:nvPr>
            <p:ph type="dt" sz="half" idx="10"/>
          </p:nvPr>
        </p:nvSpPr>
        <p:spPr/>
        <p:txBody>
          <a:bodyPr/>
          <a:lstStyle/>
          <a:p>
            <a:r>
              <a:rPr lang="en-US" altLang="zh-TW"/>
              <a:t>2021/09/22</a:t>
            </a:r>
            <a:endParaRPr lang="zh-TW" altLang="en-US" dirty="0"/>
          </a:p>
        </p:txBody>
      </p:sp>
      <p:sp>
        <p:nvSpPr>
          <p:cNvPr id="5" name="投影片編號版面配置區 4">
            <a:extLst>
              <a:ext uri="{FF2B5EF4-FFF2-40B4-BE49-F238E27FC236}">
                <a16:creationId xmlns:a16="http://schemas.microsoft.com/office/drawing/2014/main" id="{3EF20E1F-A120-42E7-B01A-DFE4D4E73CD2}"/>
              </a:ext>
            </a:extLst>
          </p:cNvPr>
          <p:cNvSpPr>
            <a:spLocks noGrp="1"/>
          </p:cNvSpPr>
          <p:nvPr>
            <p:ph type="sldNum" sz="quarter" idx="12"/>
          </p:nvPr>
        </p:nvSpPr>
        <p:spPr/>
        <p:txBody>
          <a:bodyPr/>
          <a:lstStyle/>
          <a:p>
            <a:fld id="{AAE92928-8ED7-4A77-A5A9-AA9BE3F08F74}" type="slidenum">
              <a:rPr lang="zh-TW" altLang="en-US" smtClean="0"/>
              <a:t>8</a:t>
            </a:fld>
            <a:endParaRPr lang="zh-TW" altLang="en-US"/>
          </a:p>
        </p:txBody>
      </p:sp>
      <p:sp>
        <p:nvSpPr>
          <p:cNvPr id="6" name="標題 1">
            <a:extLst>
              <a:ext uri="{FF2B5EF4-FFF2-40B4-BE49-F238E27FC236}">
                <a16:creationId xmlns:a16="http://schemas.microsoft.com/office/drawing/2014/main" id="{B77F5E80-86B7-48B6-8CE9-D64085731077}"/>
              </a:ext>
            </a:extLst>
          </p:cNvPr>
          <p:cNvSpPr>
            <a:spLocks noGrp="1"/>
          </p:cNvSpPr>
          <p:nvPr>
            <p:ph type="title"/>
          </p:nvPr>
        </p:nvSpPr>
        <p:spPr>
          <a:xfrm>
            <a:off x="838200" y="673190"/>
            <a:ext cx="9824120" cy="1017498"/>
          </a:xfrm>
        </p:spPr>
        <p:txBody>
          <a:bodyPr/>
          <a:lstStyle/>
          <a:p>
            <a:r>
              <a:rPr lang="zh-TW" altLang="en-US" b="1" dirty="0">
                <a:solidFill>
                  <a:srgbClr val="7030A0"/>
                </a:solidFill>
                <a:latin typeface="Arial" panose="020B0604020202020204" pitchFamily="34" charset="0"/>
                <a:cs typeface="Arial" panose="020B0604020202020204" pitchFamily="34" charset="0"/>
              </a:rPr>
              <a:t>程式語言那麼多 </a:t>
            </a:r>
            <a:r>
              <a:rPr lang="en-US" altLang="zh-TW" b="1" dirty="0">
                <a:solidFill>
                  <a:srgbClr val="7030A0"/>
                </a:solidFill>
                <a:latin typeface="Arial" panose="020B0604020202020204" pitchFamily="34" charset="0"/>
                <a:cs typeface="Arial" panose="020B0604020202020204" pitchFamily="34" charset="0"/>
              </a:rPr>
              <a:t>|</a:t>
            </a:r>
            <a:r>
              <a:rPr lang="zh-TW" altLang="en-US" b="1" dirty="0">
                <a:solidFill>
                  <a:srgbClr val="7030A0"/>
                </a:solidFill>
                <a:latin typeface="Arial" panose="020B0604020202020204" pitchFamily="34" charset="0"/>
                <a:cs typeface="Arial" panose="020B0604020202020204" pitchFamily="34" charset="0"/>
              </a:rPr>
              <a:t> 如何提升求職競爭力</a:t>
            </a:r>
          </a:p>
        </p:txBody>
      </p:sp>
      <p:sp>
        <p:nvSpPr>
          <p:cNvPr id="8" name="矩形 7">
            <a:extLst>
              <a:ext uri="{FF2B5EF4-FFF2-40B4-BE49-F238E27FC236}">
                <a16:creationId xmlns:a16="http://schemas.microsoft.com/office/drawing/2014/main" id="{C460D785-873A-4FFF-A553-2FB026722E1E}"/>
              </a:ext>
            </a:extLst>
          </p:cNvPr>
          <p:cNvSpPr/>
          <p:nvPr/>
        </p:nvSpPr>
        <p:spPr>
          <a:xfrm>
            <a:off x="187036" y="149970"/>
            <a:ext cx="1502334" cy="523220"/>
          </a:xfrm>
          <a:prstGeom prst="rect">
            <a:avLst/>
          </a:prstGeom>
        </p:spPr>
        <p:txBody>
          <a:bodyPr wrap="none">
            <a:spAutoFit/>
          </a:bodyPr>
          <a:lstStyle/>
          <a:p>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D5D9B3AA-3585-4F38-88B8-92F145E6B02F}"/>
              </a:ext>
            </a:extLst>
          </p:cNvPr>
          <p:cNvSpPr/>
          <p:nvPr/>
        </p:nvSpPr>
        <p:spPr>
          <a:xfrm>
            <a:off x="10546173" y="6225733"/>
            <a:ext cx="1502334" cy="523220"/>
          </a:xfrm>
          <a:prstGeom prst="rect">
            <a:avLst/>
          </a:prstGeom>
        </p:spPr>
        <p:txBody>
          <a:bodyPr wrap="none">
            <a:spAutoFit/>
          </a:bodyPr>
          <a:lstStyle/>
          <a:p>
            <a:pPr algn="r"/>
            <a:r>
              <a:rPr lang="en-US" altLang="zh-TW" sz="2800" b="1" dirty="0">
                <a:solidFill>
                  <a:srgbClr val="00B050"/>
                </a:solidFill>
                <a:latin typeface="Arial" panose="020B0604020202020204" pitchFamily="34" charset="0"/>
                <a:cs typeface="Arial" panose="020B0604020202020204" pitchFamily="34" charset="0"/>
              </a:rPr>
              <a:t>&lt;/Intro&gt;</a:t>
            </a:r>
            <a:endParaRPr lang="zh-TW" altLang="en-US" sz="2800" b="1" dirty="0">
              <a:solidFill>
                <a:srgbClr val="00B050"/>
              </a:solidFill>
              <a:latin typeface="Arial" panose="020B0604020202020204" pitchFamily="34" charset="0"/>
              <a:cs typeface="Arial" panose="020B0604020202020204" pitchFamily="34" charset="0"/>
            </a:endParaRPr>
          </a:p>
        </p:txBody>
      </p:sp>
      <p:sp>
        <p:nvSpPr>
          <p:cNvPr id="10" name="內容版面配置區 9">
            <a:extLst>
              <a:ext uri="{FF2B5EF4-FFF2-40B4-BE49-F238E27FC236}">
                <a16:creationId xmlns:a16="http://schemas.microsoft.com/office/drawing/2014/main" id="{061FAD48-0F44-4C7B-A49B-6D1A39ADEFDC}"/>
              </a:ext>
            </a:extLst>
          </p:cNvPr>
          <p:cNvSpPr>
            <a:spLocks noGrp="1"/>
          </p:cNvSpPr>
          <p:nvPr>
            <p:ph idx="1"/>
          </p:nvPr>
        </p:nvSpPr>
        <p:spPr>
          <a:xfrm>
            <a:off x="838200" y="2109460"/>
            <a:ext cx="9020175" cy="3927804"/>
          </a:xfrm>
        </p:spPr>
        <p:txBody>
          <a:bodyPr>
            <a:normAutofit/>
          </a:bodyPr>
          <a:lstStyle/>
          <a:p>
            <a:pPr marL="0" indent="0">
              <a:buNone/>
            </a:pPr>
            <a:r>
              <a:rPr lang="en-US" altLang="zh-TW" b="1" dirty="0"/>
              <a:t>Q1</a:t>
            </a:r>
            <a:r>
              <a:rPr lang="zh-TW" altLang="en-US" b="1" dirty="0"/>
              <a:t> 程式語言學多不如學精</a:t>
            </a:r>
            <a:r>
              <a:rPr lang="en-US" altLang="zh-TW" b="1" dirty="0"/>
              <a:t>?</a:t>
            </a:r>
          </a:p>
          <a:p>
            <a:pPr marL="0" indent="0">
              <a:buNone/>
            </a:pPr>
            <a:r>
              <a:rPr lang="en-US" altLang="zh-TW" b="1" dirty="0"/>
              <a:t>Q2</a:t>
            </a:r>
            <a:r>
              <a:rPr lang="zh-TW" altLang="en-US" b="1" dirty="0"/>
              <a:t> 到底學哪個程式語言比較好</a:t>
            </a:r>
            <a:r>
              <a:rPr lang="en-US" altLang="zh-TW" b="1" dirty="0"/>
              <a:t>?</a:t>
            </a:r>
          </a:p>
          <a:p>
            <a:pPr marL="0" indent="0">
              <a:buNone/>
            </a:pPr>
            <a:r>
              <a:rPr lang="en-US" altLang="zh-TW" b="1" dirty="0"/>
              <a:t>Q3</a:t>
            </a:r>
            <a:r>
              <a:rPr lang="zh-TW" altLang="en-US" b="1" dirty="0"/>
              <a:t> 學哪個程式語言跟未來工作有關係</a:t>
            </a:r>
            <a:r>
              <a:rPr lang="en-US" altLang="zh-TW" b="1" dirty="0"/>
              <a:t>?</a:t>
            </a:r>
          </a:p>
          <a:p>
            <a:pPr marL="0" indent="0">
              <a:buNone/>
            </a:pPr>
            <a:r>
              <a:rPr lang="en-US" altLang="zh-TW" b="1" dirty="0"/>
              <a:t>Q4</a:t>
            </a:r>
            <a:r>
              <a:rPr lang="zh-TW" altLang="en-US" b="1" dirty="0"/>
              <a:t> 如何在學生時期累積求職競爭力</a:t>
            </a:r>
            <a:r>
              <a:rPr lang="en-US" altLang="zh-TW" b="1" dirty="0"/>
              <a:t>?</a:t>
            </a:r>
          </a:p>
          <a:p>
            <a:pPr marL="0" indent="0">
              <a:buNone/>
            </a:pPr>
            <a:r>
              <a:rPr lang="en-US" altLang="zh-TW" b="1" dirty="0"/>
              <a:t>Q5</a:t>
            </a:r>
            <a:r>
              <a:rPr lang="zh-TW" altLang="en-US" b="1" dirty="0"/>
              <a:t> 這堂課可以帶給我們甚麼新知</a:t>
            </a:r>
            <a:r>
              <a:rPr lang="en-US" altLang="zh-TW" b="1" dirty="0"/>
              <a:t>?</a:t>
            </a:r>
          </a:p>
        </p:txBody>
      </p:sp>
    </p:spTree>
    <p:extLst>
      <p:ext uri="{BB962C8B-B14F-4D97-AF65-F5344CB8AC3E}">
        <p14:creationId xmlns:p14="http://schemas.microsoft.com/office/powerpoint/2010/main" val="159647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110690B9-C48C-426A-9A7F-9781E8363B2F}"/>
              </a:ext>
            </a:extLst>
          </p:cNvPr>
          <p:cNvSpPr txBox="1"/>
          <p:nvPr/>
        </p:nvSpPr>
        <p:spPr>
          <a:xfrm>
            <a:off x="330500" y="612475"/>
            <a:ext cx="10302936" cy="830997"/>
          </a:xfrm>
          <a:prstGeom prst="rect">
            <a:avLst/>
          </a:prstGeom>
          <a:noFill/>
        </p:spPr>
        <p:txBody>
          <a:bodyPr wrap="square" rtlCol="0">
            <a:spAutoFit/>
          </a:bodyPr>
          <a:lstStyle/>
          <a:p>
            <a:r>
              <a:rPr lang="en-US" altLang="zh-TW" sz="4800" b="1" dirty="0">
                <a:solidFill>
                  <a:srgbClr val="7030A0"/>
                </a:solidFill>
                <a:latin typeface="Open Sauce One ExtraBold" pitchFamily="2" charset="0"/>
              </a:rPr>
              <a:t>Debris Flow Disaster </a:t>
            </a:r>
            <a:r>
              <a:rPr lang="en-US" altLang="zh-TW" sz="2000" b="1" dirty="0">
                <a:solidFill>
                  <a:schemeClr val="bg1">
                    <a:lumMod val="75000"/>
                  </a:schemeClr>
                </a:solidFill>
                <a:latin typeface="Open Sauce One ExtraBold" pitchFamily="2" charset="0"/>
              </a:rPr>
              <a:t>| Part 1 |</a:t>
            </a:r>
            <a:endParaRPr lang="zh-TW" altLang="en-US" sz="4800" b="1" dirty="0">
              <a:solidFill>
                <a:schemeClr val="bg1">
                  <a:lumMod val="75000"/>
                </a:schemeClr>
              </a:solidFill>
              <a:latin typeface="Open Sauce One ExtraBold" pitchFamily="2" charset="0"/>
            </a:endParaRPr>
          </a:p>
        </p:txBody>
      </p:sp>
      <p:grpSp>
        <p:nvGrpSpPr>
          <p:cNvPr id="7" name="群組 6">
            <a:extLst>
              <a:ext uri="{FF2B5EF4-FFF2-40B4-BE49-F238E27FC236}">
                <a16:creationId xmlns:a16="http://schemas.microsoft.com/office/drawing/2014/main" id="{96ACD174-35DC-4305-9B5C-1A83EFE18627}"/>
              </a:ext>
            </a:extLst>
          </p:cNvPr>
          <p:cNvGrpSpPr/>
          <p:nvPr/>
        </p:nvGrpSpPr>
        <p:grpSpPr>
          <a:xfrm>
            <a:off x="472456" y="2886322"/>
            <a:ext cx="11273342" cy="171450"/>
            <a:chOff x="838200" y="2271712"/>
            <a:chExt cx="11273342" cy="171450"/>
          </a:xfrm>
          <a:solidFill>
            <a:srgbClr val="FFC000"/>
          </a:solidFill>
        </p:grpSpPr>
        <p:sp>
          <p:nvSpPr>
            <p:cNvPr id="8" name="矩形 7">
              <a:extLst>
                <a:ext uri="{FF2B5EF4-FFF2-40B4-BE49-F238E27FC236}">
                  <a16:creationId xmlns:a16="http://schemas.microsoft.com/office/drawing/2014/main" id="{151B3FBC-36AE-45CD-A9E2-E6E70F941F17}"/>
                </a:ext>
              </a:extLst>
            </p:cNvPr>
            <p:cNvSpPr/>
            <p:nvPr/>
          </p:nvSpPr>
          <p:spPr>
            <a:xfrm>
              <a:off x="838200" y="2271712"/>
              <a:ext cx="295215" cy="17145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945DB5B7-C5DB-4062-B75A-2D11852C9483}"/>
                </a:ext>
              </a:extLst>
            </p:cNvPr>
            <p:cNvCxnSpPr>
              <a:cxnSpLocks/>
            </p:cNvCxnSpPr>
            <p:nvPr/>
          </p:nvCxnSpPr>
          <p:spPr>
            <a:xfrm>
              <a:off x="889956" y="2357437"/>
              <a:ext cx="11221586" cy="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1" name="文字方塊 10">
            <a:extLst>
              <a:ext uri="{FF2B5EF4-FFF2-40B4-BE49-F238E27FC236}">
                <a16:creationId xmlns:a16="http://schemas.microsoft.com/office/drawing/2014/main" id="{527A6B53-2036-4ADC-A8BB-61F2F26069E4}"/>
              </a:ext>
            </a:extLst>
          </p:cNvPr>
          <p:cNvSpPr txBox="1"/>
          <p:nvPr/>
        </p:nvSpPr>
        <p:spPr>
          <a:xfrm>
            <a:off x="397314" y="1671376"/>
            <a:ext cx="11461597" cy="1200329"/>
          </a:xfrm>
          <a:prstGeom prst="rect">
            <a:avLst/>
          </a:prstGeom>
          <a:noFill/>
        </p:spPr>
        <p:txBody>
          <a:bodyPr wrap="square" rtlCol="0">
            <a:spAutoFit/>
          </a:bodyPr>
          <a:lstStyle/>
          <a:p>
            <a:pPr algn="just"/>
            <a:r>
              <a:rPr lang="en-US" altLang="zh-TW" dirty="0">
                <a:solidFill>
                  <a:schemeClr val="bg1">
                    <a:lumMod val="50000"/>
                  </a:schemeClr>
                </a:solidFill>
                <a:latin typeface="Open Sauce One ExtraBold" panose="00000900000000000000" pitchFamily="2" charset="0"/>
              </a:rPr>
              <a:t>Gap/ Objectives:</a:t>
            </a:r>
            <a:r>
              <a:rPr lang="zh-TW" altLang="en-US" dirty="0">
                <a:solidFill>
                  <a:schemeClr val="bg1">
                    <a:lumMod val="50000"/>
                  </a:schemeClr>
                </a:solidFill>
                <a:latin typeface="Open Sauce One ExtraBold" panose="00000900000000000000" pitchFamily="2" charset="0"/>
              </a:rPr>
              <a:t> </a:t>
            </a:r>
            <a:r>
              <a:rPr lang="en-US" altLang="zh-TW" dirty="0">
                <a:solidFill>
                  <a:schemeClr val="bg1">
                    <a:lumMod val="50000"/>
                  </a:schemeClr>
                </a:solidFill>
                <a:latin typeface="Open Sauce One Light" panose="00000400000000000000" pitchFamily="2" charset="0"/>
              </a:rPr>
              <a:t>The Chi-Chi huge earthquake occurred in Taiwan in 1999 and it changed the critical rainfall line of debris flow streams; therefore, how to establish a new critical rainfall line for each debris flow stream with a limited data becomes a vital issue. This study conducted family competition genetic algorithm and support vector machine to establish the critical rainfall line.</a:t>
            </a:r>
            <a:endParaRPr lang="zh-TW" altLang="en-US" dirty="0">
              <a:solidFill>
                <a:schemeClr val="bg1">
                  <a:lumMod val="50000"/>
                </a:schemeClr>
              </a:solidFill>
              <a:latin typeface="Open Sauce One Light" panose="00000400000000000000" pitchFamily="2" charset="0"/>
            </a:endParaRPr>
          </a:p>
        </p:txBody>
      </p:sp>
      <p:sp>
        <p:nvSpPr>
          <p:cNvPr id="23" name="文字方塊 22">
            <a:extLst>
              <a:ext uri="{FF2B5EF4-FFF2-40B4-BE49-F238E27FC236}">
                <a16:creationId xmlns:a16="http://schemas.microsoft.com/office/drawing/2014/main" id="{AB19DA17-31D3-46EA-B655-201C12ACA53E}"/>
              </a:ext>
            </a:extLst>
          </p:cNvPr>
          <p:cNvSpPr txBox="1"/>
          <p:nvPr/>
        </p:nvSpPr>
        <p:spPr>
          <a:xfrm>
            <a:off x="330500" y="1319744"/>
            <a:ext cx="8148384" cy="276999"/>
          </a:xfrm>
          <a:prstGeom prst="rect">
            <a:avLst/>
          </a:prstGeom>
          <a:noFill/>
        </p:spPr>
        <p:txBody>
          <a:bodyPr wrap="none" rtlCol="0">
            <a:spAutoFit/>
          </a:bodyPr>
          <a:lstStyle/>
          <a:p>
            <a:r>
              <a:rPr lang="en-US" altLang="zh-TW" sz="1200" dirty="0">
                <a:solidFill>
                  <a:srgbClr val="FFC000"/>
                </a:solidFill>
                <a:latin typeface="Open Sauce One" panose="00000500000000000000" pitchFamily="2" charset="0"/>
              </a:rPr>
              <a:t>Bachelor Thesis | Department of Social and Regional Development | National Taipei University of Education</a:t>
            </a:r>
            <a:endParaRPr lang="zh-TW" altLang="en-US" sz="1200" dirty="0">
              <a:solidFill>
                <a:srgbClr val="FFC000"/>
              </a:solidFill>
              <a:latin typeface="Open Sauce One" panose="00000500000000000000" pitchFamily="2" charset="0"/>
            </a:endParaRPr>
          </a:p>
        </p:txBody>
      </p:sp>
      <p:sp>
        <p:nvSpPr>
          <p:cNvPr id="12" name="矩形 11">
            <a:extLst>
              <a:ext uri="{FF2B5EF4-FFF2-40B4-BE49-F238E27FC236}">
                <a16:creationId xmlns:a16="http://schemas.microsoft.com/office/drawing/2014/main" id="{9D5C6750-94FA-4ADE-BF87-FCF0CA72F208}"/>
              </a:ext>
            </a:extLst>
          </p:cNvPr>
          <p:cNvSpPr/>
          <p:nvPr/>
        </p:nvSpPr>
        <p:spPr>
          <a:xfrm>
            <a:off x="330500" y="193075"/>
            <a:ext cx="11415298" cy="400110"/>
          </a:xfrm>
          <a:prstGeom prst="rect">
            <a:avLst/>
          </a:prstGeom>
        </p:spPr>
        <p:txBody>
          <a:bodyPr wrap="square">
            <a:spAutoFit/>
          </a:bodyPr>
          <a:lstStyle/>
          <a:p>
            <a:r>
              <a:rPr lang="en-US" altLang="zh-TW" sz="1000" dirty="0">
                <a:solidFill>
                  <a:schemeClr val="bg1">
                    <a:lumMod val="65000"/>
                  </a:schemeClr>
                </a:solidFill>
                <a:latin typeface="Open Sauce Sans Light" panose="00000400000000000000" pitchFamily="2" charset="0"/>
              </a:rPr>
              <a:t>Yuan-Fang Tsai, Chun-Hsiang Chan, </a:t>
            </a:r>
            <a:r>
              <a:rPr lang="en-US" altLang="zh-TW" sz="1000" dirty="0" err="1">
                <a:solidFill>
                  <a:schemeClr val="bg1">
                    <a:lumMod val="65000"/>
                  </a:schemeClr>
                </a:solidFill>
                <a:latin typeface="Open Sauce Sans Light" panose="00000400000000000000" pitchFamily="2" charset="0"/>
              </a:rPr>
              <a:t>Keng</a:t>
            </a:r>
            <a:r>
              <a:rPr lang="en-US" altLang="zh-TW" sz="1000" dirty="0">
                <a:solidFill>
                  <a:schemeClr val="bg1">
                    <a:lumMod val="65000"/>
                  </a:schemeClr>
                </a:solidFill>
                <a:latin typeface="Open Sauce Sans Light" panose="00000400000000000000" pitchFamily="2" charset="0"/>
              </a:rPr>
              <a:t>-Han Lin, Wen-Ray Su, Jinn-</a:t>
            </a:r>
            <a:r>
              <a:rPr lang="en-US" altLang="zh-TW" sz="1000" dirty="0" err="1">
                <a:solidFill>
                  <a:schemeClr val="bg1">
                    <a:lumMod val="65000"/>
                  </a:schemeClr>
                </a:solidFill>
                <a:latin typeface="Open Sauce Sans Light" panose="00000400000000000000" pitchFamily="2" charset="0"/>
              </a:rPr>
              <a:t>Chyi</a:t>
            </a:r>
            <a:r>
              <a:rPr lang="en-US" altLang="zh-TW" sz="1000" dirty="0">
                <a:solidFill>
                  <a:schemeClr val="bg1">
                    <a:lumMod val="65000"/>
                  </a:schemeClr>
                </a:solidFill>
                <a:latin typeface="Open Sauce Sans Light" panose="00000400000000000000" pitchFamily="2" charset="0"/>
              </a:rPr>
              <a:t> Chen (2017, Jun). New debris flow critical rainfall line setting via cluster analysis and support vector machine after the Chi-Chi huge earthquake. 2017 13th International Conference on Natural Computation, Fuzzy Systems and Knowledge Discovery (ICNC-FSKD) (EI). 970-975.</a:t>
            </a:r>
          </a:p>
        </p:txBody>
      </p:sp>
      <p:pic>
        <p:nvPicPr>
          <p:cNvPr id="13" name="圖片 12">
            <a:extLst>
              <a:ext uri="{FF2B5EF4-FFF2-40B4-BE49-F238E27FC236}">
                <a16:creationId xmlns:a16="http://schemas.microsoft.com/office/drawing/2014/main" id="{A3747639-13E6-4684-81AE-5D43DF49F44A}"/>
              </a:ext>
            </a:extLst>
          </p:cNvPr>
          <p:cNvPicPr>
            <a:picLocks noChangeAspect="1"/>
          </p:cNvPicPr>
          <p:nvPr/>
        </p:nvPicPr>
        <p:blipFill>
          <a:blip r:embed="rId2"/>
          <a:stretch>
            <a:fillRect/>
          </a:stretch>
        </p:blipFill>
        <p:spPr>
          <a:xfrm>
            <a:off x="467080" y="3154450"/>
            <a:ext cx="2773920" cy="3487214"/>
          </a:xfrm>
          <a:prstGeom prst="rect">
            <a:avLst/>
          </a:prstGeom>
        </p:spPr>
      </p:pic>
      <p:pic>
        <p:nvPicPr>
          <p:cNvPr id="14" name="圖片 13">
            <a:extLst>
              <a:ext uri="{FF2B5EF4-FFF2-40B4-BE49-F238E27FC236}">
                <a16:creationId xmlns:a16="http://schemas.microsoft.com/office/drawing/2014/main" id="{99E5F85B-E536-4905-BC68-88DC6E08D0D5}"/>
              </a:ext>
            </a:extLst>
          </p:cNvPr>
          <p:cNvPicPr>
            <a:picLocks noChangeAspect="1"/>
          </p:cNvPicPr>
          <p:nvPr/>
        </p:nvPicPr>
        <p:blipFill>
          <a:blip r:embed="rId3"/>
          <a:stretch>
            <a:fillRect/>
          </a:stretch>
        </p:blipFill>
        <p:spPr>
          <a:xfrm>
            <a:off x="3461324" y="3154450"/>
            <a:ext cx="6084335" cy="3493311"/>
          </a:xfrm>
          <a:prstGeom prst="rect">
            <a:avLst/>
          </a:prstGeom>
        </p:spPr>
      </p:pic>
      <p:sp>
        <p:nvSpPr>
          <p:cNvPr id="10" name="日期版面配置區 9">
            <a:extLst>
              <a:ext uri="{FF2B5EF4-FFF2-40B4-BE49-F238E27FC236}">
                <a16:creationId xmlns:a16="http://schemas.microsoft.com/office/drawing/2014/main" id="{B37F852D-14A6-40F8-9D4F-831117578BBE}"/>
              </a:ext>
            </a:extLst>
          </p:cNvPr>
          <p:cNvSpPr>
            <a:spLocks noGrp="1"/>
          </p:cNvSpPr>
          <p:nvPr>
            <p:ph type="dt" sz="half" idx="10"/>
          </p:nvPr>
        </p:nvSpPr>
        <p:spPr/>
        <p:txBody>
          <a:bodyPr/>
          <a:lstStyle/>
          <a:p>
            <a:r>
              <a:rPr lang="en-US" altLang="zh-TW"/>
              <a:t>2021/09/22</a:t>
            </a:r>
            <a:endParaRPr lang="zh-TW" altLang="en-US"/>
          </a:p>
        </p:txBody>
      </p:sp>
      <p:sp>
        <p:nvSpPr>
          <p:cNvPr id="15" name="投影片編號版面配置區 14">
            <a:extLst>
              <a:ext uri="{FF2B5EF4-FFF2-40B4-BE49-F238E27FC236}">
                <a16:creationId xmlns:a16="http://schemas.microsoft.com/office/drawing/2014/main" id="{52CBA10C-2EF6-4132-B55A-BBF9CC96CAE3}"/>
              </a:ext>
            </a:extLst>
          </p:cNvPr>
          <p:cNvSpPr>
            <a:spLocks noGrp="1"/>
          </p:cNvSpPr>
          <p:nvPr>
            <p:ph type="sldNum" sz="quarter" idx="12"/>
          </p:nvPr>
        </p:nvSpPr>
        <p:spPr/>
        <p:txBody>
          <a:bodyPr/>
          <a:lstStyle/>
          <a:p>
            <a:fld id="{AAE92928-8ED7-4A77-A5A9-AA9BE3F08F74}" type="slidenum">
              <a:rPr lang="zh-TW" altLang="en-US" smtClean="0"/>
              <a:t>9</a:t>
            </a:fld>
            <a:endParaRPr lang="zh-TW" altLang="en-US"/>
          </a:p>
        </p:txBody>
      </p:sp>
    </p:spTree>
    <p:extLst>
      <p:ext uri="{BB962C8B-B14F-4D97-AF65-F5344CB8AC3E}">
        <p14:creationId xmlns:p14="http://schemas.microsoft.com/office/powerpoint/2010/main" val="212687811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1976</TotalTime>
  <Words>1791</Words>
  <Application>Microsoft Office PowerPoint</Application>
  <PresentationFormat>寬螢幕</PresentationFormat>
  <Paragraphs>196</Paragraphs>
  <Slides>17</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17</vt:i4>
      </vt:variant>
    </vt:vector>
  </HeadingPairs>
  <TitlesOfParts>
    <vt:vector size="27" baseType="lpstr">
      <vt:lpstr>微軟正黑體</vt:lpstr>
      <vt:lpstr>新細明體</vt:lpstr>
      <vt:lpstr>Arial</vt:lpstr>
      <vt:lpstr>Arial Black</vt:lpstr>
      <vt:lpstr>Calibri</vt:lpstr>
      <vt:lpstr>Open Sauce One</vt:lpstr>
      <vt:lpstr>Open Sauce One ExtraBold</vt:lpstr>
      <vt:lpstr>Open Sauce One Light</vt:lpstr>
      <vt:lpstr>Open Sauce Sans Light</vt:lpstr>
      <vt:lpstr>Office 佈景主題</vt:lpstr>
      <vt:lpstr>Introduction &amp; Syllabus</vt:lpstr>
      <vt:lpstr>大綱</vt:lpstr>
      <vt:lpstr>簡介</vt:lpstr>
      <vt:lpstr>學位論文</vt:lpstr>
      <vt:lpstr>PowerPoint 簡報</vt:lpstr>
      <vt:lpstr>PowerPoint 簡報</vt:lpstr>
      <vt:lpstr>簡介</vt:lpstr>
      <vt:lpstr>程式語言那麼多 | 如何提升求職競爭力</vt:lpstr>
      <vt:lpstr>PowerPoint 簡報</vt:lpstr>
      <vt:lpstr>PowerPoint 簡報</vt:lpstr>
      <vt:lpstr>PowerPoint 簡報</vt:lpstr>
      <vt:lpstr>PowerPoint 簡報</vt:lpstr>
      <vt:lpstr>PowerPoint 簡報</vt:lpstr>
      <vt:lpstr>課程大綱</vt:lpstr>
      <vt:lpstr>課程進行方式</vt:lpstr>
      <vt:lpstr>期末專題</vt:lpstr>
      <vt:lpstr>課程評量方式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combination of real-time and location-based importation risk estimation in a Smartphone APP</dc:title>
  <dc:creator>TooDou</dc:creator>
  <cp:lastModifiedBy>TooDou</cp:lastModifiedBy>
  <cp:revision>28</cp:revision>
  <cp:lastPrinted>2021-08-15T09:38:59Z</cp:lastPrinted>
  <dcterms:created xsi:type="dcterms:W3CDTF">2021-08-06T15:11:16Z</dcterms:created>
  <dcterms:modified xsi:type="dcterms:W3CDTF">2022-01-06T10:31:21Z</dcterms:modified>
</cp:coreProperties>
</file>